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4" r:id="rId27"/>
    <p:sldId id="285" r:id="rId28"/>
    <p:sldId id="286" r:id="rId29"/>
    <p:sldId id="287" r:id="rId30"/>
    <p:sldId id="288" r:id="rId31"/>
    <p:sldId id="283" r:id="rId32"/>
    <p:sldId id="280"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3599" autoAdjust="0"/>
  </p:normalViewPr>
  <p:slideViewPr>
    <p:cSldViewPr snapToGrid="0">
      <p:cViewPr varScale="1">
        <p:scale>
          <a:sx n="64" d="100"/>
          <a:sy n="64" d="100"/>
        </p:scale>
        <p:origin x="84" y="349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E4319-DF9C-4731-8DE1-86EDE955981F}" type="datetimeFigureOut">
              <a:rPr lang="en-US" smtClean="0"/>
              <a:t>8/17/2018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8CBC7-2F49-4954-B175-5E9A01A2F0E6}" type="slidenum">
              <a:rPr lang="en-US" smtClean="0"/>
              <a:t>‹#›</a:t>
            </a:fld>
            <a:endParaRPr lang="en-US"/>
          </a:p>
        </p:txBody>
      </p:sp>
    </p:spTree>
    <p:extLst>
      <p:ext uri="{BB962C8B-B14F-4D97-AF65-F5344CB8AC3E}">
        <p14:creationId xmlns:p14="http://schemas.microsoft.com/office/powerpoint/2010/main" val="26085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8CBC7-2F49-4954-B175-5E9A01A2F0E6}" type="slidenum">
              <a:rPr lang="en-US" smtClean="0"/>
              <a:t>11</a:t>
            </a:fld>
            <a:endParaRPr lang="en-US"/>
          </a:p>
        </p:txBody>
      </p:sp>
    </p:spTree>
    <p:extLst>
      <p:ext uri="{BB962C8B-B14F-4D97-AF65-F5344CB8AC3E}">
        <p14:creationId xmlns:p14="http://schemas.microsoft.com/office/powerpoint/2010/main" val="13505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8CBC7-2F49-4954-B175-5E9A01A2F0E6}" type="slidenum">
              <a:rPr lang="en-US" smtClean="0"/>
              <a:t>17</a:t>
            </a:fld>
            <a:endParaRPr lang="en-US"/>
          </a:p>
        </p:txBody>
      </p:sp>
    </p:spTree>
    <p:extLst>
      <p:ext uri="{BB962C8B-B14F-4D97-AF65-F5344CB8AC3E}">
        <p14:creationId xmlns:p14="http://schemas.microsoft.com/office/powerpoint/2010/main" val="57565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B8B4-FEDB-4246-925B-4F78A842D1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9C213-FDB6-459C-93E9-8F2C6109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69D7BF-0C5E-4096-AFC1-05E16F83584E}"/>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04611859-22E3-4232-9E44-9B670B171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0301-0F69-4DB8-B68C-4222E4F892A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69716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8C9E-9317-4748-9AB2-ED5F28E2B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8B097-8FDD-4209-B53A-E107E904C7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58BB-476F-444F-86EB-589289447C97}"/>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3A361F2B-562F-4E2D-8A53-836D0F78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6074A-C094-428F-9683-92C90804E377}"/>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1556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88EA5-7EA8-4F47-8067-F6D627ECD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4DAFB9-8A16-4FDA-9447-D2D3697044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BA043-3D56-429C-ACDF-97E80749E7BF}"/>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1E26A887-7F70-44C2-9F75-AF3F0010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4C90-85B5-4306-B2E4-7635C6DCA8E3}"/>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0578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04BB-AB9A-45FC-9C76-C2CB20327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04B8D-9279-4BD1-894B-77E93DD49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05C33-FE9F-4F22-9648-06B98A765499}"/>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8CB1AA17-E2B9-4621-AF1E-05381BB68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001C-D725-4032-B903-334D8017FA0D}"/>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439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9328-852F-4493-8782-0D62C4041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7B9E4-4553-4F7B-8435-5B7066F4B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43E3E0-E7C1-4EA5-8782-0D97747C8B70}"/>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468772E4-F8BD-4417-B500-0DECFDFE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0D067-FBDB-400A-A525-B2D6A68FFD00}"/>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99620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641-0398-4C1F-9F18-A05F2C17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605B8-85AE-4C12-AF7E-1832E57A9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B4FA50-D53B-4021-83ED-6C0676EC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C855E5-4B50-41EE-9B5F-31D947B33055}"/>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6" name="Footer Placeholder 5">
            <a:extLst>
              <a:ext uri="{FF2B5EF4-FFF2-40B4-BE49-F238E27FC236}">
                <a16:creationId xmlns:a16="http://schemas.microsoft.com/office/drawing/2014/main" id="{D3AA0D8E-DE71-42D8-94DE-F0564E992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C153D-EE9F-4648-A7A6-2F29F6A1354A}"/>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1165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2468-CFC1-42F0-AFCF-675E563278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51BB3-DDA6-4DDA-8DF9-0DA27B437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825917-BE9C-4830-B389-9CCA119D91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11720-F77F-4BDA-934D-5E8D64B1F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7670C-8A44-4DE6-8741-AE59B063F7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96CD4-9B30-4E4F-8745-14874072D87D}"/>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8" name="Footer Placeholder 7">
            <a:extLst>
              <a:ext uri="{FF2B5EF4-FFF2-40B4-BE49-F238E27FC236}">
                <a16:creationId xmlns:a16="http://schemas.microsoft.com/office/drawing/2014/main" id="{0BB92615-00A3-4D58-85FE-3FF2BF84F2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79B11-0C51-4690-8EC4-6C111AA78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26818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B189-9048-44E5-BB48-1703646EA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24067-0109-46B9-AFA7-B85F3904AB2B}"/>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4" name="Footer Placeholder 3">
            <a:extLst>
              <a:ext uri="{FF2B5EF4-FFF2-40B4-BE49-F238E27FC236}">
                <a16:creationId xmlns:a16="http://schemas.microsoft.com/office/drawing/2014/main" id="{BAC1F96B-F7E4-4D93-90FE-DE0D01F51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61378-550C-4A0D-87F4-2499BAB0D1B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5802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8817B-1651-41C5-97AB-D3819CC91DD4}"/>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3" name="Footer Placeholder 2">
            <a:extLst>
              <a:ext uri="{FF2B5EF4-FFF2-40B4-BE49-F238E27FC236}">
                <a16:creationId xmlns:a16="http://schemas.microsoft.com/office/drawing/2014/main" id="{28DC9CB5-B2DD-4C70-B426-3F1BF9D58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02C14F-AD3D-4B9F-84D9-5A120CD8F39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3268079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93E-F9C7-4364-B0E7-1BCE984D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392EC-735B-4DB1-A8B1-79990179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D8D3-8E90-454A-A832-5C0C031A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8BBCFF-5BE2-4B98-ABC6-66E096E58C44}"/>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6" name="Footer Placeholder 5">
            <a:extLst>
              <a:ext uri="{FF2B5EF4-FFF2-40B4-BE49-F238E27FC236}">
                <a16:creationId xmlns:a16="http://schemas.microsoft.com/office/drawing/2014/main" id="{89DECCD0-E933-4C26-8DD8-6EC79E154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D2558-FA17-4142-9666-6A2885A0CC5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917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787F-EF4F-4FAE-8D40-C69705313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F80F8E-7C9F-4483-B04F-D015DCBE4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5939F-8E05-4490-8DDE-E91185DD7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2AC33-63EB-48BD-B2DB-C0DCB2BED73E}"/>
              </a:ext>
            </a:extLst>
          </p:cNvPr>
          <p:cNvSpPr>
            <a:spLocks noGrp="1"/>
          </p:cNvSpPr>
          <p:nvPr>
            <p:ph type="dt" sz="half" idx="10"/>
          </p:nvPr>
        </p:nvSpPr>
        <p:spPr/>
        <p:txBody>
          <a:bodyPr/>
          <a:lstStyle/>
          <a:p>
            <a:fld id="{1D6CD7E0-B931-4979-8A7A-C1EA506FDDF5}" type="datetimeFigureOut">
              <a:rPr lang="en-US" smtClean="0"/>
              <a:t>8/17/2018</a:t>
            </a:fld>
            <a:endParaRPr lang="en-US"/>
          </a:p>
        </p:txBody>
      </p:sp>
      <p:sp>
        <p:nvSpPr>
          <p:cNvPr id="6" name="Footer Placeholder 5">
            <a:extLst>
              <a:ext uri="{FF2B5EF4-FFF2-40B4-BE49-F238E27FC236}">
                <a16:creationId xmlns:a16="http://schemas.microsoft.com/office/drawing/2014/main" id="{279A8782-BB9F-4669-8D70-4832B201B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B738A-A2C5-45DF-B7F2-664372A09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221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35193-2C25-40C4-B489-36C384A44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22B125-7536-4CD0-9B7C-E8ECDDDC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071ED-31C7-4278-AAD8-BD233D11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D7E0-B931-4979-8A7A-C1EA506FDDF5}" type="datetimeFigureOut">
              <a:rPr lang="en-US" smtClean="0"/>
              <a:t>8/17/2018</a:t>
            </a:fld>
            <a:endParaRPr lang="en-US"/>
          </a:p>
        </p:txBody>
      </p:sp>
      <p:sp>
        <p:nvSpPr>
          <p:cNvPr id="5" name="Footer Placeholder 4">
            <a:extLst>
              <a:ext uri="{FF2B5EF4-FFF2-40B4-BE49-F238E27FC236}">
                <a16:creationId xmlns:a16="http://schemas.microsoft.com/office/drawing/2014/main" id="{CDE62F96-4C75-424A-9AD2-73116DEC6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070388-3946-4597-B7E0-D91FE2CF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5033C-B55B-4378-83A0-942AF90F88FB}" type="slidenum">
              <a:rPr lang="en-US" smtClean="0"/>
              <a:t>‹#›</a:t>
            </a:fld>
            <a:endParaRPr lang="en-US"/>
          </a:p>
        </p:txBody>
      </p:sp>
    </p:spTree>
    <p:extLst>
      <p:ext uri="{BB962C8B-B14F-4D97-AF65-F5344CB8AC3E}">
        <p14:creationId xmlns:p14="http://schemas.microsoft.com/office/powerpoint/2010/main" val="195517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8430" y="1817277"/>
            <a:ext cx="6624379" cy="1200329"/>
          </a:xfrm>
          <a:prstGeom prst="rect">
            <a:avLst/>
          </a:prstGeom>
          <a:noFill/>
        </p:spPr>
        <p:txBody>
          <a:bodyPr wrap="none" rtlCol="0">
            <a:spAutoFit/>
          </a:bodyPr>
          <a:lstStyle/>
          <a:p>
            <a:pPr algn="ctr"/>
            <a:r>
              <a:rPr kumimoji="1" lang="en-US" altLang="ja-JP" dirty="0"/>
              <a:t>This slide is intentionally left blank.</a:t>
            </a:r>
          </a:p>
          <a:p>
            <a:pPr algn="ctr"/>
            <a:endParaRPr kumimoji="1" lang="en-US" altLang="ja-JP" dirty="0"/>
          </a:p>
          <a:p>
            <a:pPr algn="ctr"/>
            <a:r>
              <a:rPr kumimoji="1" lang="en-US" altLang="ja-JP" dirty="0"/>
              <a:t>A reminder, only put Google product related knowledge in this ppt. </a:t>
            </a:r>
          </a:p>
          <a:p>
            <a:pPr algn="ctr"/>
            <a:r>
              <a:rPr kumimoji="1" lang="en-US" altLang="ja-JP" dirty="0"/>
              <a:t>e.g., knowledge about GCP, Google Home, Tensor flow, etc.</a:t>
            </a:r>
            <a:endParaRPr kumimoji="1" lang="ja-JP" altLang="en-US" dirty="0"/>
          </a:p>
        </p:txBody>
      </p:sp>
    </p:spTree>
    <p:extLst>
      <p:ext uri="{BB962C8B-B14F-4D97-AF65-F5344CB8AC3E}">
        <p14:creationId xmlns:p14="http://schemas.microsoft.com/office/powerpoint/2010/main" val="41051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28272-CFF0-4BD9-887C-DA073979C20F}"/>
              </a:ext>
            </a:extLst>
          </p:cNvPr>
          <p:cNvSpPr txBox="1"/>
          <p:nvPr/>
        </p:nvSpPr>
        <p:spPr>
          <a:xfrm>
            <a:off x="0" y="0"/>
            <a:ext cx="3383683" cy="2585323"/>
          </a:xfrm>
          <a:prstGeom prst="rect">
            <a:avLst/>
          </a:prstGeom>
          <a:noFill/>
        </p:spPr>
        <p:txBody>
          <a:bodyPr wrap="none" rtlCol="0">
            <a:spAutoFit/>
          </a:bodyPr>
          <a:lstStyle/>
          <a:p>
            <a:r>
              <a:rPr lang="en-US" dirty="0"/>
              <a:t>Cloud Machine Learning Platform:</a:t>
            </a:r>
          </a:p>
          <a:p>
            <a:pPr marL="285750" indent="-285750">
              <a:buFont typeface="Arial" panose="020B0604020202020204" pitchFamily="34" charset="0"/>
              <a:buChar char="•"/>
            </a:pPr>
            <a:r>
              <a:rPr lang="en-US" dirty="0"/>
              <a:t>For structured data</a:t>
            </a:r>
          </a:p>
          <a:p>
            <a:pPr marL="285750" indent="-285750">
              <a:buFont typeface="Arial" panose="020B0604020202020204" pitchFamily="34" charset="0"/>
              <a:buChar char="•"/>
            </a:pPr>
            <a:r>
              <a:rPr lang="en-US" dirty="0"/>
              <a:t>For unstructured data</a:t>
            </a:r>
          </a:p>
          <a:p>
            <a:pPr marL="285750" indent="-285750">
              <a:buFont typeface="Arial" panose="020B0604020202020204" pitchFamily="34" charset="0"/>
              <a:buChar char="•"/>
            </a:pPr>
            <a:endParaRPr lang="en-US" dirty="0"/>
          </a:p>
          <a:p>
            <a:r>
              <a:rPr lang="en-US" dirty="0"/>
              <a:t>APIs:</a:t>
            </a:r>
          </a:p>
          <a:p>
            <a:pPr marL="285750" indent="-285750">
              <a:buFont typeface="Arial" panose="020B0604020202020204" pitchFamily="34" charset="0"/>
              <a:buChar char="•"/>
            </a:pPr>
            <a:r>
              <a:rPr lang="en-US" dirty="0"/>
              <a:t>Cloud Vision API</a:t>
            </a:r>
          </a:p>
          <a:p>
            <a:pPr marL="285750" indent="-285750">
              <a:buFont typeface="Arial" panose="020B0604020202020204" pitchFamily="34" charset="0"/>
              <a:buChar char="•"/>
            </a:pPr>
            <a:r>
              <a:rPr lang="en-US" dirty="0"/>
              <a:t>Cloud Speech API</a:t>
            </a:r>
          </a:p>
          <a:p>
            <a:pPr marL="285750" indent="-285750">
              <a:buFont typeface="Arial" panose="020B0604020202020204" pitchFamily="34" charset="0"/>
              <a:buChar char="•"/>
            </a:pPr>
            <a:r>
              <a:rPr lang="en-US" dirty="0"/>
              <a:t>Natural Language API</a:t>
            </a:r>
          </a:p>
          <a:p>
            <a:pPr marL="285750" indent="-285750">
              <a:buFont typeface="Arial" panose="020B0604020202020204" pitchFamily="34" charset="0"/>
              <a:buChar char="•"/>
            </a:pPr>
            <a:r>
              <a:rPr lang="en-US" dirty="0"/>
              <a:t>Cloud Video Intelligence API</a:t>
            </a:r>
          </a:p>
        </p:txBody>
      </p:sp>
      <p:pic>
        <p:nvPicPr>
          <p:cNvPr id="5" name="Picture 4">
            <a:extLst>
              <a:ext uri="{FF2B5EF4-FFF2-40B4-BE49-F238E27FC236}">
                <a16:creationId xmlns:a16="http://schemas.microsoft.com/office/drawing/2014/main" id="{7830FF38-0982-448F-8363-639361777A93}"/>
              </a:ext>
            </a:extLst>
          </p:cNvPr>
          <p:cNvPicPr>
            <a:picLocks noChangeAspect="1"/>
          </p:cNvPicPr>
          <p:nvPr/>
        </p:nvPicPr>
        <p:blipFill>
          <a:blip r:embed="rId2"/>
          <a:stretch>
            <a:fillRect/>
          </a:stretch>
        </p:blipFill>
        <p:spPr>
          <a:xfrm>
            <a:off x="4709160" y="0"/>
            <a:ext cx="5334000" cy="2867025"/>
          </a:xfrm>
          <a:prstGeom prst="rect">
            <a:avLst/>
          </a:prstGeom>
        </p:spPr>
      </p:pic>
    </p:spTree>
    <p:extLst>
      <p:ext uri="{BB962C8B-B14F-4D97-AF65-F5344CB8AC3E}">
        <p14:creationId xmlns:p14="http://schemas.microsoft.com/office/powerpoint/2010/main" val="41050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85FE-B043-4221-967B-20CC8B42BC63}"/>
              </a:ext>
            </a:extLst>
          </p:cNvPr>
          <p:cNvSpPr txBox="1"/>
          <p:nvPr/>
        </p:nvSpPr>
        <p:spPr>
          <a:xfrm>
            <a:off x="0" y="0"/>
            <a:ext cx="3631122" cy="646331"/>
          </a:xfrm>
          <a:prstGeom prst="rect">
            <a:avLst/>
          </a:prstGeom>
          <a:noFill/>
        </p:spPr>
        <p:txBody>
          <a:bodyPr wrap="none" rtlCol="0">
            <a:spAutoFit/>
          </a:bodyPr>
          <a:lstStyle/>
          <a:p>
            <a:r>
              <a:rPr lang="en-US" dirty="0"/>
              <a:t>Summary</a:t>
            </a:r>
          </a:p>
          <a:p>
            <a:pPr marL="285750" indent="-285750">
              <a:buFont typeface="Arial" panose="020B0604020202020204" pitchFamily="34" charset="0"/>
              <a:buChar char="•"/>
            </a:pPr>
            <a:r>
              <a:rPr lang="zh-CN" altLang="en-US" dirty="0"/>
              <a:t>以下是</a:t>
            </a:r>
            <a:r>
              <a:rPr lang="en-US" altLang="zh-CN" dirty="0"/>
              <a:t>GCP</a:t>
            </a:r>
            <a:r>
              <a:rPr lang="zh-CN" altLang="en-US" dirty="0"/>
              <a:t>主要提供的各种功能</a:t>
            </a:r>
            <a:endParaRPr lang="en-US" dirty="0"/>
          </a:p>
        </p:txBody>
      </p:sp>
      <p:pic>
        <p:nvPicPr>
          <p:cNvPr id="5" name="Picture 4">
            <a:extLst>
              <a:ext uri="{FF2B5EF4-FFF2-40B4-BE49-F238E27FC236}">
                <a16:creationId xmlns:a16="http://schemas.microsoft.com/office/drawing/2014/main" id="{AF3BBD22-A7E3-4420-9279-D007ABD37462}"/>
              </a:ext>
            </a:extLst>
          </p:cNvPr>
          <p:cNvPicPr>
            <a:picLocks noChangeAspect="1"/>
          </p:cNvPicPr>
          <p:nvPr/>
        </p:nvPicPr>
        <p:blipFill>
          <a:blip r:embed="rId3"/>
          <a:stretch>
            <a:fillRect/>
          </a:stretch>
        </p:blipFill>
        <p:spPr>
          <a:xfrm>
            <a:off x="0" y="676275"/>
            <a:ext cx="5715000" cy="2752725"/>
          </a:xfrm>
          <a:prstGeom prst="rect">
            <a:avLst/>
          </a:prstGeom>
        </p:spPr>
      </p:pic>
      <p:pic>
        <p:nvPicPr>
          <p:cNvPr id="6" name="Picture 5">
            <a:extLst>
              <a:ext uri="{FF2B5EF4-FFF2-40B4-BE49-F238E27FC236}">
                <a16:creationId xmlns:a16="http://schemas.microsoft.com/office/drawing/2014/main" id="{2D48D4CF-87CB-4401-84C0-984263B0652D}"/>
              </a:ext>
            </a:extLst>
          </p:cNvPr>
          <p:cNvPicPr>
            <a:picLocks noChangeAspect="1"/>
          </p:cNvPicPr>
          <p:nvPr/>
        </p:nvPicPr>
        <p:blipFill>
          <a:blip r:embed="rId4"/>
          <a:stretch>
            <a:fillRect/>
          </a:stretch>
        </p:blipFill>
        <p:spPr>
          <a:xfrm>
            <a:off x="6477002" y="0"/>
            <a:ext cx="5715000" cy="3124200"/>
          </a:xfrm>
          <a:prstGeom prst="rect">
            <a:avLst/>
          </a:prstGeom>
        </p:spPr>
      </p:pic>
      <p:pic>
        <p:nvPicPr>
          <p:cNvPr id="7" name="Picture 6">
            <a:extLst>
              <a:ext uri="{FF2B5EF4-FFF2-40B4-BE49-F238E27FC236}">
                <a16:creationId xmlns:a16="http://schemas.microsoft.com/office/drawing/2014/main" id="{FD626236-F3AB-4734-A2FB-81923AAD8D92}"/>
              </a:ext>
            </a:extLst>
          </p:cNvPr>
          <p:cNvPicPr>
            <a:picLocks noChangeAspect="1"/>
          </p:cNvPicPr>
          <p:nvPr/>
        </p:nvPicPr>
        <p:blipFill>
          <a:blip r:embed="rId5"/>
          <a:stretch>
            <a:fillRect/>
          </a:stretch>
        </p:blipFill>
        <p:spPr>
          <a:xfrm>
            <a:off x="0" y="4000500"/>
            <a:ext cx="6105525" cy="2857500"/>
          </a:xfrm>
          <a:prstGeom prst="rect">
            <a:avLst/>
          </a:prstGeom>
        </p:spPr>
      </p:pic>
      <p:pic>
        <p:nvPicPr>
          <p:cNvPr id="8" name="Picture 7">
            <a:extLst>
              <a:ext uri="{FF2B5EF4-FFF2-40B4-BE49-F238E27FC236}">
                <a16:creationId xmlns:a16="http://schemas.microsoft.com/office/drawing/2014/main" id="{B98AF842-CF21-40AA-A8F8-1F3EBFE23EFB}"/>
              </a:ext>
            </a:extLst>
          </p:cNvPr>
          <p:cNvPicPr>
            <a:picLocks noChangeAspect="1"/>
          </p:cNvPicPr>
          <p:nvPr/>
        </p:nvPicPr>
        <p:blipFill>
          <a:blip r:embed="rId6"/>
          <a:stretch>
            <a:fillRect/>
          </a:stretch>
        </p:blipFill>
        <p:spPr>
          <a:xfrm>
            <a:off x="6591300" y="3790950"/>
            <a:ext cx="5600700" cy="3067050"/>
          </a:xfrm>
          <a:prstGeom prst="rect">
            <a:avLst/>
          </a:prstGeom>
        </p:spPr>
      </p:pic>
      <p:sp>
        <p:nvSpPr>
          <p:cNvPr id="9" name="TextBox 8">
            <a:extLst>
              <a:ext uri="{FF2B5EF4-FFF2-40B4-BE49-F238E27FC236}">
                <a16:creationId xmlns:a16="http://schemas.microsoft.com/office/drawing/2014/main" id="{0966CCAF-10D0-4AEC-B73A-C2A712A5EF02}"/>
              </a:ext>
            </a:extLst>
          </p:cNvPr>
          <p:cNvSpPr txBox="1"/>
          <p:nvPr/>
        </p:nvSpPr>
        <p:spPr>
          <a:xfrm>
            <a:off x="-206608" y="6604000"/>
            <a:ext cx="6128216" cy="369332"/>
          </a:xfrm>
          <a:prstGeom prst="rect">
            <a:avLst/>
          </a:prstGeom>
          <a:noFill/>
        </p:spPr>
        <p:txBody>
          <a:bodyPr wrap="none" rtlCol="0">
            <a:spAutoFit/>
          </a:bodyPr>
          <a:lstStyle/>
          <a:p>
            <a:r>
              <a:rPr lang="zh-CN" altLang="en-US" dirty="0"/>
              <a:t>最简单的接</a:t>
            </a:r>
            <a:r>
              <a:rPr lang="en-US" altLang="zh-CN" dirty="0"/>
              <a:t>VPN</a:t>
            </a:r>
            <a:r>
              <a:rPr lang="zh-CN" altLang="en-US" dirty="0"/>
              <a:t>进</a:t>
            </a:r>
            <a:r>
              <a:rPr lang="en-US" altLang="zh-CN" dirty="0"/>
              <a:t>Virtual Personal Cloud</a:t>
            </a:r>
            <a:r>
              <a:rPr lang="zh-CN" altLang="en-US" dirty="0"/>
              <a:t>的方法是</a:t>
            </a:r>
            <a:r>
              <a:rPr lang="en-US" altLang="zh-CN" b="1" dirty="0"/>
              <a:t>cloud router</a:t>
            </a:r>
            <a:endParaRPr lang="en-US" b="1" dirty="0"/>
          </a:p>
        </p:txBody>
      </p:sp>
    </p:spTree>
    <p:extLst>
      <p:ext uri="{BB962C8B-B14F-4D97-AF65-F5344CB8AC3E}">
        <p14:creationId xmlns:p14="http://schemas.microsoft.com/office/powerpoint/2010/main" val="16940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7A3735-3BD5-4375-B146-EEF3910B4BCA}"/>
              </a:ext>
            </a:extLst>
          </p:cNvPr>
          <p:cNvSpPr txBox="1"/>
          <p:nvPr/>
        </p:nvSpPr>
        <p:spPr>
          <a:xfrm>
            <a:off x="0" y="0"/>
            <a:ext cx="1333507" cy="369332"/>
          </a:xfrm>
          <a:prstGeom prst="rect">
            <a:avLst/>
          </a:prstGeom>
          <a:noFill/>
        </p:spPr>
        <p:txBody>
          <a:bodyPr wrap="none" rtlCol="0">
            <a:spAutoFit/>
          </a:bodyPr>
          <a:lstStyle/>
          <a:p>
            <a:r>
              <a:rPr lang="en-US"/>
              <a:t>What is GCP</a:t>
            </a:r>
            <a:endParaRPr lang="en-US" dirty="0"/>
          </a:p>
        </p:txBody>
      </p:sp>
      <p:pic>
        <p:nvPicPr>
          <p:cNvPr id="5" name="Picture 4">
            <a:extLst>
              <a:ext uri="{FF2B5EF4-FFF2-40B4-BE49-F238E27FC236}">
                <a16:creationId xmlns:a16="http://schemas.microsoft.com/office/drawing/2014/main" id="{789D7C37-87AB-42E3-B095-1724B8D5C010}"/>
              </a:ext>
            </a:extLst>
          </p:cNvPr>
          <p:cNvPicPr>
            <a:picLocks noChangeAspect="1"/>
          </p:cNvPicPr>
          <p:nvPr/>
        </p:nvPicPr>
        <p:blipFill>
          <a:blip r:embed="rId2"/>
          <a:stretch>
            <a:fillRect/>
          </a:stretch>
        </p:blipFill>
        <p:spPr>
          <a:xfrm>
            <a:off x="0" y="369332"/>
            <a:ext cx="5267325" cy="2962275"/>
          </a:xfrm>
          <a:prstGeom prst="rect">
            <a:avLst/>
          </a:prstGeom>
        </p:spPr>
      </p:pic>
      <p:pic>
        <p:nvPicPr>
          <p:cNvPr id="6" name="Picture 5">
            <a:extLst>
              <a:ext uri="{FF2B5EF4-FFF2-40B4-BE49-F238E27FC236}">
                <a16:creationId xmlns:a16="http://schemas.microsoft.com/office/drawing/2014/main" id="{A733E47D-F370-4ABE-98A4-D804DB9F50C3}"/>
              </a:ext>
            </a:extLst>
          </p:cNvPr>
          <p:cNvPicPr>
            <a:picLocks noChangeAspect="1"/>
          </p:cNvPicPr>
          <p:nvPr/>
        </p:nvPicPr>
        <p:blipFill>
          <a:blip r:embed="rId3"/>
          <a:stretch>
            <a:fillRect/>
          </a:stretch>
        </p:blipFill>
        <p:spPr>
          <a:xfrm>
            <a:off x="6305550" y="0"/>
            <a:ext cx="5886450" cy="3048000"/>
          </a:xfrm>
          <a:prstGeom prst="rect">
            <a:avLst/>
          </a:prstGeom>
        </p:spPr>
      </p:pic>
      <p:sp>
        <p:nvSpPr>
          <p:cNvPr id="7" name="TextBox 6">
            <a:extLst>
              <a:ext uri="{FF2B5EF4-FFF2-40B4-BE49-F238E27FC236}">
                <a16:creationId xmlns:a16="http://schemas.microsoft.com/office/drawing/2014/main" id="{485F0E40-A0B5-478F-99FA-29D6097A5DFB}"/>
              </a:ext>
            </a:extLst>
          </p:cNvPr>
          <p:cNvSpPr txBox="1"/>
          <p:nvPr/>
        </p:nvSpPr>
        <p:spPr>
          <a:xfrm>
            <a:off x="0" y="3756074"/>
            <a:ext cx="4810869" cy="923330"/>
          </a:xfrm>
          <a:prstGeom prst="rect">
            <a:avLst/>
          </a:prstGeom>
          <a:noFill/>
        </p:spPr>
        <p:txBody>
          <a:bodyPr wrap="none" rtlCol="0">
            <a:spAutoFit/>
          </a:bodyPr>
          <a:lstStyle/>
          <a:p>
            <a:r>
              <a:rPr lang="en-US" dirty="0"/>
              <a:t>2 user interfaces GCP provides:</a:t>
            </a:r>
          </a:p>
          <a:p>
            <a:pPr marL="285750" indent="-285750">
              <a:buFont typeface="Arial" panose="020B0604020202020204" pitchFamily="34" charset="0"/>
              <a:buChar char="•"/>
            </a:pPr>
            <a:r>
              <a:rPr lang="en-US" dirty="0"/>
              <a:t>Cloud shell (</a:t>
            </a:r>
            <a:r>
              <a:rPr lang="en-US" dirty="0" err="1"/>
              <a:t>a.k.a</a:t>
            </a:r>
            <a:r>
              <a:rPr lang="en-US" dirty="0"/>
              <a:t>, a terminal)</a:t>
            </a:r>
          </a:p>
          <a:p>
            <a:pPr marL="285750" indent="-285750">
              <a:buFont typeface="Arial" panose="020B0604020202020204" pitchFamily="34" charset="0"/>
              <a:buChar char="•"/>
            </a:pPr>
            <a:r>
              <a:rPr lang="en-US" dirty="0"/>
              <a:t>Cloud console (</a:t>
            </a:r>
            <a:r>
              <a:rPr lang="en-US" dirty="0" err="1"/>
              <a:t>a.k.a</a:t>
            </a:r>
            <a:r>
              <a:rPr lang="en-US" dirty="0"/>
              <a:t>, the browser UI interface)</a:t>
            </a:r>
          </a:p>
        </p:txBody>
      </p:sp>
    </p:spTree>
    <p:extLst>
      <p:ext uri="{BB962C8B-B14F-4D97-AF65-F5344CB8AC3E}">
        <p14:creationId xmlns:p14="http://schemas.microsoft.com/office/powerpoint/2010/main" val="250785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99D7E-068F-5343-86C5-D309258BE143}"/>
              </a:ext>
            </a:extLst>
          </p:cNvPr>
          <p:cNvSpPr txBox="1"/>
          <p:nvPr/>
        </p:nvSpPr>
        <p:spPr>
          <a:xfrm>
            <a:off x="0" y="0"/>
            <a:ext cx="4555734" cy="646331"/>
          </a:xfrm>
          <a:prstGeom prst="rect">
            <a:avLst/>
          </a:prstGeom>
          <a:noFill/>
        </p:spPr>
        <p:txBody>
          <a:bodyPr wrap="none" rtlCol="0">
            <a:spAutoFit/>
          </a:bodyPr>
          <a:lstStyle/>
          <a:p>
            <a:r>
              <a:rPr lang="en-US" dirty="0"/>
              <a:t>Firewalls</a:t>
            </a:r>
          </a:p>
          <a:p>
            <a:pPr marL="285750" indent="-285750">
              <a:buFont typeface="Arial" panose="020B0604020202020204" pitchFamily="34" charset="0"/>
              <a:buChar char="•"/>
            </a:pPr>
            <a:r>
              <a:rPr lang="ja-JP" altLang="en-US"/>
              <a:t>不只是</a:t>
            </a:r>
            <a:r>
              <a:rPr lang="en-US" altLang="ja-JP" dirty="0"/>
              <a:t>GCP</a:t>
            </a:r>
            <a:r>
              <a:rPr lang="zh-Hans" altLang="en-US" dirty="0"/>
              <a:t>，</a:t>
            </a:r>
            <a:r>
              <a:rPr lang="ja-JP" altLang="en-US"/>
              <a:t>下图知识适用于所有</a:t>
            </a:r>
            <a:r>
              <a:rPr lang="en-US" altLang="ja-JP" dirty="0"/>
              <a:t>firewall</a:t>
            </a:r>
            <a:endParaRPr lang="en-US" dirty="0"/>
          </a:p>
        </p:txBody>
      </p:sp>
      <p:pic>
        <p:nvPicPr>
          <p:cNvPr id="7" name="Picture 6">
            <a:extLst>
              <a:ext uri="{FF2B5EF4-FFF2-40B4-BE49-F238E27FC236}">
                <a16:creationId xmlns:a16="http://schemas.microsoft.com/office/drawing/2014/main" id="{A7E47FE6-D953-AA47-96BB-A630BC92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8772950" cy="4536440"/>
          </a:xfrm>
          <a:prstGeom prst="rect">
            <a:avLst/>
          </a:prstGeom>
        </p:spPr>
      </p:pic>
    </p:spTree>
    <p:extLst>
      <p:ext uri="{BB962C8B-B14F-4D97-AF65-F5344CB8AC3E}">
        <p14:creationId xmlns:p14="http://schemas.microsoft.com/office/powerpoint/2010/main" val="2515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40B3EC-A381-DC41-AEAE-635484D1F3E9}"/>
              </a:ext>
            </a:extLst>
          </p:cNvPr>
          <p:cNvSpPr txBox="1"/>
          <p:nvPr/>
        </p:nvSpPr>
        <p:spPr>
          <a:xfrm>
            <a:off x="0" y="0"/>
            <a:ext cx="7125970" cy="3693319"/>
          </a:xfrm>
          <a:prstGeom prst="rect">
            <a:avLst/>
          </a:prstGeom>
          <a:noFill/>
        </p:spPr>
        <p:txBody>
          <a:bodyPr wrap="square" rtlCol="0">
            <a:spAutoFit/>
          </a:bodyPr>
          <a:lstStyle/>
          <a:p>
            <a:r>
              <a:rPr lang="en-US" altLang="ja-JP" dirty="0"/>
              <a:t>GCP</a:t>
            </a:r>
            <a:r>
              <a:rPr lang="ja-JP" altLang="en-US" dirty="0"/>
              <a:t>设定里有</a:t>
            </a:r>
            <a:r>
              <a:rPr lang="en-US" altLang="zh-Hans" dirty="0"/>
              <a:t>3</a:t>
            </a:r>
            <a:r>
              <a:rPr lang="ja-JP" altLang="en-US" dirty="0"/>
              <a:t>种</a:t>
            </a:r>
            <a:r>
              <a:rPr lang="en-US" altLang="ja-JP" dirty="0"/>
              <a:t>network</a:t>
            </a:r>
            <a:r>
              <a:rPr lang="zh-Hans" altLang="en-US" dirty="0"/>
              <a:t> </a:t>
            </a:r>
            <a:r>
              <a:rPr lang="en-US" altLang="zh-Hans" dirty="0"/>
              <a:t>type</a:t>
            </a:r>
            <a:r>
              <a:rPr lang="zh-Hans" altLang="en-US" dirty="0"/>
              <a:t>：</a:t>
            </a:r>
            <a:r>
              <a:rPr lang="en-US" altLang="zh-Hans" dirty="0"/>
              <a:t>default</a:t>
            </a:r>
            <a:r>
              <a:rPr lang="zh-Hans" altLang="en-US" dirty="0"/>
              <a:t>、</a:t>
            </a:r>
            <a:r>
              <a:rPr lang="en-US" altLang="zh-Hans" dirty="0"/>
              <a:t>auto</a:t>
            </a:r>
            <a:r>
              <a:rPr lang="zh-Hans" altLang="en-US" dirty="0"/>
              <a:t>、</a:t>
            </a:r>
            <a:r>
              <a:rPr lang="en-US" altLang="zh-Hans" dirty="0"/>
              <a:t>custom</a:t>
            </a:r>
            <a:endParaRPr lang="en-US" altLang="ja-JP" dirty="0"/>
          </a:p>
          <a:p>
            <a:r>
              <a:rPr lang="ja-JP" altLang="en-US" dirty="0"/>
              <a:t>几种</a:t>
            </a:r>
            <a:r>
              <a:rPr lang="en-US" altLang="ja-JP" dirty="0"/>
              <a:t>network</a:t>
            </a:r>
            <a:r>
              <a:rPr lang="zh-Hans" altLang="en-US" dirty="0"/>
              <a:t> </a:t>
            </a:r>
            <a:r>
              <a:rPr lang="en-US" altLang="zh-Hans" dirty="0"/>
              <a:t>design</a:t>
            </a:r>
            <a:r>
              <a:rPr lang="ja-JP" altLang="en-US" dirty="0"/>
              <a:t>以及其好处</a:t>
            </a:r>
            <a:endParaRPr lang="en-US" altLang="ja-JP" dirty="0"/>
          </a:p>
          <a:p>
            <a:pPr marL="285750" indent="-285750">
              <a:buFont typeface="Arial" panose="020B0604020202020204" pitchFamily="34" charset="0"/>
              <a:buChar char="•"/>
            </a:pPr>
            <a:r>
              <a:rPr lang="en-US" dirty="0"/>
              <a:t>Globalization</a:t>
            </a:r>
            <a:r>
              <a:rPr lang="ja-JP" altLang="en-US" dirty="0"/>
              <a:t>型的</a:t>
            </a:r>
            <a:r>
              <a:rPr lang="en-US" altLang="ja-JP" dirty="0"/>
              <a:t>design</a:t>
            </a:r>
            <a:r>
              <a:rPr lang="ja-JP" altLang="en-US" dirty="0"/>
              <a:t>比</a:t>
            </a:r>
            <a:r>
              <a:rPr lang="en-US" altLang="ja-JP" dirty="0"/>
              <a:t>availability</a:t>
            </a:r>
            <a:r>
              <a:rPr lang="ja-JP" altLang="en-US" dirty="0"/>
              <a:t>型有更高的</a:t>
            </a:r>
            <a:r>
              <a:rPr lang="en-US" altLang="ja-JP" dirty="0"/>
              <a:t>failure</a:t>
            </a:r>
            <a:r>
              <a:rPr lang="zh-Hans" altLang="en-US" dirty="0"/>
              <a:t> </a:t>
            </a:r>
            <a:r>
              <a:rPr lang="en-US" altLang="zh-Hans" dirty="0"/>
              <a:t>robustness</a:t>
            </a:r>
            <a:r>
              <a:rPr lang="zh-Hans" altLang="en-US" dirty="0"/>
              <a:t>，</a:t>
            </a:r>
            <a:r>
              <a:rPr lang="ja-JP" altLang="en-US" dirty="0"/>
              <a:t>但是</a:t>
            </a:r>
            <a:r>
              <a:rPr lang="en-US" altLang="ja-JP" dirty="0"/>
              <a:t>security</a:t>
            </a:r>
            <a:r>
              <a:rPr lang="ja-JP" altLang="en-US" dirty="0"/>
              <a:t>会变复杂</a:t>
            </a:r>
            <a:endParaRPr lang="en-US" altLang="ja-JP" dirty="0"/>
          </a:p>
          <a:p>
            <a:pPr marL="285750" indent="-285750">
              <a:buFont typeface="Arial" panose="020B0604020202020204" pitchFamily="34" charset="0"/>
              <a:buChar char="•"/>
            </a:pPr>
            <a:r>
              <a:rPr lang="ja-JP" altLang="en-US" dirty="0"/>
              <a:t>第三种</a:t>
            </a:r>
            <a:r>
              <a:rPr lang="en-US" altLang="ja-JP" dirty="0"/>
              <a:t>cross</a:t>
            </a:r>
            <a:r>
              <a:rPr lang="en-US" altLang="zh-Hans" dirty="0"/>
              <a:t>-project</a:t>
            </a:r>
            <a:r>
              <a:rPr lang="zh-Hans" altLang="en-US" dirty="0"/>
              <a:t> </a:t>
            </a:r>
            <a:r>
              <a:rPr lang="en-US" altLang="zh-Hans" dirty="0"/>
              <a:t>VPC</a:t>
            </a:r>
            <a:r>
              <a:rPr lang="zh-Hans" altLang="en-US" dirty="0"/>
              <a:t>，</a:t>
            </a:r>
            <a:r>
              <a:rPr lang="ja-JP" altLang="en-US" dirty="0"/>
              <a:t>这种设计能确保一个</a:t>
            </a:r>
            <a:r>
              <a:rPr lang="en-US" altLang="ja-JP" dirty="0"/>
              <a:t>project</a:t>
            </a:r>
            <a:r>
              <a:rPr lang="ja-JP" altLang="en-US" dirty="0"/>
              <a:t>的</a:t>
            </a:r>
            <a:r>
              <a:rPr lang="en-US" altLang="ja-JP" dirty="0"/>
              <a:t>failure</a:t>
            </a:r>
            <a:r>
              <a:rPr lang="ja-JP" altLang="en-US" dirty="0"/>
              <a:t>不影响另一方</a:t>
            </a:r>
            <a:endParaRPr lang="en-US" altLang="ja-JP" dirty="0"/>
          </a:p>
          <a:p>
            <a:pPr marL="285750" indent="-285750">
              <a:buFont typeface="Arial" panose="020B0604020202020204" pitchFamily="34" charset="0"/>
              <a:buChar char="•"/>
            </a:pPr>
            <a:r>
              <a:rPr lang="ja-JP" altLang="en-US" dirty="0"/>
              <a:t>第四种</a:t>
            </a:r>
            <a:r>
              <a:rPr lang="zh-Hans" altLang="en-US" dirty="0"/>
              <a:t>，</a:t>
            </a:r>
            <a:r>
              <a:rPr lang="en-US" altLang="zh-Hans" dirty="0"/>
              <a:t>management</a:t>
            </a:r>
            <a:r>
              <a:rPr lang="zh-Hans" altLang="en-US" dirty="0"/>
              <a:t> </a:t>
            </a:r>
            <a:r>
              <a:rPr lang="en-US" altLang="zh-Hans" dirty="0"/>
              <a:t>separation</a:t>
            </a:r>
            <a:r>
              <a:rPr lang="zh-Hans" altLang="en-US" dirty="0"/>
              <a:t> </a:t>
            </a:r>
            <a:r>
              <a:rPr lang="en-US" altLang="ja-JP" dirty="0"/>
              <a:t>is</a:t>
            </a:r>
            <a:r>
              <a:rPr lang="zh-Hans" altLang="en-US" dirty="0"/>
              <a:t> </a:t>
            </a:r>
            <a:r>
              <a:rPr lang="en-US" altLang="zh-Hans" dirty="0"/>
              <a:t>better</a:t>
            </a:r>
            <a:r>
              <a:rPr lang="zh-Hans" altLang="en-US" dirty="0"/>
              <a:t> </a:t>
            </a:r>
            <a:r>
              <a:rPr lang="en-US" altLang="zh-Hans" dirty="0"/>
              <a:t>for</a:t>
            </a:r>
            <a:r>
              <a:rPr lang="zh-Hans" altLang="en-US" dirty="0"/>
              <a:t> </a:t>
            </a:r>
            <a:r>
              <a:rPr lang="en-US" altLang="zh-Hans" dirty="0"/>
              <a:t>identity</a:t>
            </a:r>
            <a:r>
              <a:rPr lang="zh-Hans" altLang="en-US" dirty="0"/>
              <a:t> </a:t>
            </a:r>
            <a:r>
              <a:rPr lang="en-US" altLang="zh-Hans" dirty="0"/>
              <a:t>and</a:t>
            </a:r>
            <a:r>
              <a:rPr lang="zh-Hans" altLang="en-US" dirty="0"/>
              <a:t> </a:t>
            </a:r>
            <a:r>
              <a:rPr lang="en-US" altLang="zh-Hans" dirty="0"/>
              <a:t>access</a:t>
            </a:r>
            <a:r>
              <a:rPr lang="zh-Hans" altLang="en-US" dirty="0"/>
              <a:t> </a:t>
            </a:r>
            <a:r>
              <a:rPr lang="en-US" altLang="zh-Hans" dirty="0"/>
              <a:t>management</a:t>
            </a:r>
            <a:r>
              <a:rPr lang="zh-Hans" altLang="en-US" dirty="0"/>
              <a:t>，</a:t>
            </a:r>
            <a:r>
              <a:rPr lang="ja-JP" altLang="en-US" dirty="0"/>
              <a:t>比如说设计者属于</a:t>
            </a:r>
            <a:r>
              <a:rPr lang="en-US" altLang="ja-JP" dirty="0"/>
              <a:t>project</a:t>
            </a:r>
            <a:r>
              <a:rPr lang="zh-Hans" altLang="en-US" dirty="0"/>
              <a:t> </a:t>
            </a:r>
            <a:r>
              <a:rPr lang="en-US" altLang="zh-Hans" dirty="0"/>
              <a:t>1</a:t>
            </a:r>
            <a:r>
              <a:rPr lang="zh-Hans" altLang="en-US" dirty="0"/>
              <a:t>，</a:t>
            </a:r>
            <a:r>
              <a:rPr lang="ja-JP" altLang="en-US" dirty="0"/>
              <a:t>开发者属于</a:t>
            </a:r>
            <a:r>
              <a:rPr lang="en-US" altLang="ja-JP" dirty="0"/>
              <a:t>project</a:t>
            </a:r>
            <a:r>
              <a:rPr lang="zh-Hans" altLang="en-US" dirty="0"/>
              <a:t> </a:t>
            </a:r>
            <a:r>
              <a:rPr lang="en-US" altLang="zh-Hans" dirty="0"/>
              <a:t>2</a:t>
            </a:r>
          </a:p>
          <a:p>
            <a:pPr marL="285750" indent="-285750">
              <a:buFont typeface="Arial" panose="020B0604020202020204" pitchFamily="34" charset="0"/>
              <a:buChar char="•"/>
            </a:pPr>
            <a:r>
              <a:rPr lang="ja-JP" altLang="en-US" dirty="0"/>
              <a:t>第五种</a:t>
            </a:r>
            <a:r>
              <a:rPr lang="zh-Hans" altLang="en-US" dirty="0"/>
              <a:t>，</a:t>
            </a:r>
            <a:r>
              <a:rPr lang="en-US" altLang="zh-Hans" dirty="0"/>
              <a:t>NAT</a:t>
            </a:r>
            <a:r>
              <a:rPr lang="zh-Hans" altLang="en-US" dirty="0"/>
              <a:t> </a:t>
            </a:r>
            <a:r>
              <a:rPr lang="en-US" altLang="zh-Hans" dirty="0"/>
              <a:t>gateway</a:t>
            </a:r>
            <a:r>
              <a:rPr lang="zh-Hans" altLang="en-US" dirty="0"/>
              <a:t>（</a:t>
            </a:r>
            <a:r>
              <a:rPr lang="ja-JP" altLang="en-US" dirty="0"/>
              <a:t>也叫</a:t>
            </a:r>
            <a:r>
              <a:rPr lang="en-US" altLang="ja-JP" dirty="0"/>
              <a:t>bastion</a:t>
            </a:r>
            <a:r>
              <a:rPr lang="zh-Hans" altLang="en-US" dirty="0"/>
              <a:t>）</a:t>
            </a:r>
            <a:r>
              <a:rPr lang="ja-JP" altLang="en-US" dirty="0"/>
              <a:t>相当于一个</a:t>
            </a:r>
            <a:r>
              <a:rPr lang="en-US" altLang="ja-JP" dirty="0"/>
              <a:t>access</a:t>
            </a:r>
            <a:r>
              <a:rPr lang="zh-Hans" altLang="en-US" dirty="0"/>
              <a:t> </a:t>
            </a:r>
            <a:r>
              <a:rPr lang="en-US" altLang="zh-Hans" dirty="0"/>
              <a:t>proxy</a:t>
            </a:r>
            <a:r>
              <a:rPr lang="zh-Hans" altLang="en-US" dirty="0"/>
              <a:t>，</a:t>
            </a:r>
            <a:r>
              <a:rPr lang="ja-JP" altLang="en-US" dirty="0"/>
              <a:t>这个设计更安全</a:t>
            </a:r>
            <a:r>
              <a:rPr lang="en-US" altLang="ja-JP" dirty="0"/>
              <a:t>(</a:t>
            </a:r>
            <a:r>
              <a:rPr lang="en-US" dirty="0"/>
              <a:t>A best practice for infrastructure administration is to limit access to the resources. In this lab, you learn one method of hardening an infrastructure called a Bastion Host.</a:t>
            </a:r>
            <a:r>
              <a:rPr lang="en-US" altLang="ja-JP" dirty="0"/>
              <a:t>)</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6744A18-58B0-A446-BBF5-CF89C9973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70" y="0"/>
            <a:ext cx="5066030" cy="2665148"/>
          </a:xfrm>
          <a:prstGeom prst="rect">
            <a:avLst/>
          </a:prstGeom>
        </p:spPr>
      </p:pic>
      <p:pic>
        <p:nvPicPr>
          <p:cNvPr id="9" name="Picture 8">
            <a:extLst>
              <a:ext uri="{FF2B5EF4-FFF2-40B4-BE49-F238E27FC236}">
                <a16:creationId xmlns:a16="http://schemas.microsoft.com/office/drawing/2014/main" id="{8EDE5F51-06CD-8247-A611-1C0B3AFDB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70" y="2665148"/>
            <a:ext cx="5066030" cy="2619021"/>
          </a:xfrm>
          <a:prstGeom prst="rect">
            <a:avLst/>
          </a:prstGeom>
        </p:spPr>
      </p:pic>
      <p:pic>
        <p:nvPicPr>
          <p:cNvPr id="11" name="Picture 10">
            <a:extLst>
              <a:ext uri="{FF2B5EF4-FFF2-40B4-BE49-F238E27FC236}">
                <a16:creationId xmlns:a16="http://schemas.microsoft.com/office/drawing/2014/main" id="{D05CB218-7E69-9045-AAA8-4F2BCF82C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969" y="5280998"/>
            <a:ext cx="5060603" cy="2819400"/>
          </a:xfrm>
          <a:prstGeom prst="rect">
            <a:avLst/>
          </a:prstGeom>
        </p:spPr>
      </p:pic>
      <p:pic>
        <p:nvPicPr>
          <p:cNvPr id="13" name="Picture 12">
            <a:extLst>
              <a:ext uri="{FF2B5EF4-FFF2-40B4-BE49-F238E27FC236}">
                <a16:creationId xmlns:a16="http://schemas.microsoft.com/office/drawing/2014/main" id="{F8F7752A-CC91-C546-B1DA-CAFD7156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20"/>
            <a:ext cx="5060603" cy="2635843"/>
          </a:xfrm>
          <a:prstGeom prst="rect">
            <a:avLst/>
          </a:prstGeom>
        </p:spPr>
      </p:pic>
      <p:pic>
        <p:nvPicPr>
          <p:cNvPr id="15" name="Picture 14">
            <a:extLst>
              <a:ext uri="{FF2B5EF4-FFF2-40B4-BE49-F238E27FC236}">
                <a16:creationId xmlns:a16="http://schemas.microsoft.com/office/drawing/2014/main" id="{DD71307A-1B24-BA4C-8EBF-A1E7297BE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2163"/>
            <a:ext cx="5066030" cy="2589185"/>
          </a:xfrm>
          <a:prstGeom prst="rect">
            <a:avLst/>
          </a:prstGeom>
        </p:spPr>
      </p:pic>
    </p:spTree>
    <p:extLst>
      <p:ext uri="{BB962C8B-B14F-4D97-AF65-F5344CB8AC3E}">
        <p14:creationId xmlns:p14="http://schemas.microsoft.com/office/powerpoint/2010/main" val="318374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3D036-0352-0E45-AA81-9739E8E2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15" y="0"/>
            <a:ext cx="7028985" cy="3797085"/>
          </a:xfrm>
          <a:prstGeom prst="rect">
            <a:avLst/>
          </a:prstGeom>
        </p:spPr>
      </p:pic>
      <p:sp>
        <p:nvSpPr>
          <p:cNvPr id="6" name="TextBox 5">
            <a:extLst>
              <a:ext uri="{FF2B5EF4-FFF2-40B4-BE49-F238E27FC236}">
                <a16:creationId xmlns:a16="http://schemas.microsoft.com/office/drawing/2014/main" id="{2B231928-1FEF-8C49-B626-AB325A0A24CC}"/>
              </a:ext>
            </a:extLst>
          </p:cNvPr>
          <p:cNvSpPr txBox="1"/>
          <p:nvPr/>
        </p:nvSpPr>
        <p:spPr>
          <a:xfrm>
            <a:off x="-1" y="0"/>
            <a:ext cx="5163015" cy="1754326"/>
          </a:xfrm>
          <a:prstGeom prst="rect">
            <a:avLst/>
          </a:prstGeom>
          <a:noFill/>
        </p:spPr>
        <p:txBody>
          <a:bodyPr wrap="square" rtlCol="0">
            <a:spAutoFit/>
          </a:bodyPr>
          <a:lstStyle/>
          <a:p>
            <a:r>
              <a:rPr lang="en-US" dirty="0"/>
              <a:t>GCP</a:t>
            </a:r>
            <a:r>
              <a:rPr lang="ja-JP" altLang="en-US"/>
              <a:t>提供的几种计算</a:t>
            </a:r>
            <a:r>
              <a:rPr lang="en-US" altLang="ja-JP" dirty="0"/>
              <a:t>entity</a:t>
            </a:r>
            <a:r>
              <a:rPr lang="zh-Hans" altLang="en-US" dirty="0"/>
              <a:t>，</a:t>
            </a:r>
            <a:r>
              <a:rPr lang="ja-JP" altLang="en-US"/>
              <a:t>以及其</a:t>
            </a:r>
            <a:r>
              <a:rPr lang="en-US" altLang="ja-JP" dirty="0"/>
              <a:t>attributes</a:t>
            </a:r>
          </a:p>
          <a:p>
            <a:pPr marL="285750" indent="-285750">
              <a:buFont typeface="Arial" panose="020B0604020202020204" pitchFamily="34" charset="0"/>
              <a:buChar char="•"/>
            </a:pPr>
            <a:r>
              <a:rPr lang="ja-JP" altLang="en-US"/>
              <a:t>这个</a:t>
            </a:r>
            <a:r>
              <a:rPr lang="en-US" altLang="ja-JP" dirty="0"/>
              <a:t>slide</a:t>
            </a:r>
            <a:r>
              <a:rPr lang="ja-JP" altLang="en-US"/>
              <a:t>先着重看</a:t>
            </a:r>
            <a:r>
              <a:rPr lang="en-US" altLang="ja-JP" dirty="0"/>
              <a:t>Compute</a:t>
            </a:r>
            <a:r>
              <a:rPr lang="zh-Hans" altLang="en-US" dirty="0"/>
              <a:t> </a:t>
            </a:r>
            <a:r>
              <a:rPr lang="en-US" altLang="zh-Hans" dirty="0"/>
              <a:t>Engine</a:t>
            </a:r>
            <a:r>
              <a:rPr lang="zh-Hans" altLang="en-US" dirty="0"/>
              <a:t>（</a:t>
            </a:r>
            <a:r>
              <a:rPr lang="en-US" altLang="zh-Hans" dirty="0"/>
              <a:t>VM</a:t>
            </a:r>
            <a:r>
              <a:rPr lang="zh-Hans" altLang="en-US" dirty="0"/>
              <a:t>）</a:t>
            </a:r>
            <a:endParaRPr lang="en-US" altLang="zh-Hans" dirty="0"/>
          </a:p>
          <a:p>
            <a:pPr marL="742950" lvl="1" indent="-285750">
              <a:buFont typeface="Arial" panose="020B0604020202020204" pitchFamily="34" charset="0"/>
              <a:buChar char="•"/>
            </a:pPr>
            <a:r>
              <a:rPr lang="en-US" altLang="zh-Hans" dirty="0"/>
              <a:t>VM</a:t>
            </a:r>
            <a:r>
              <a:rPr lang="zh-Hans" altLang="en-US" dirty="0"/>
              <a:t> </a:t>
            </a:r>
            <a:r>
              <a:rPr lang="en-US" altLang="zh-Hans" dirty="0"/>
              <a:t>lifecycle</a:t>
            </a:r>
            <a:r>
              <a:rPr lang="ja-JP" altLang="en-US"/>
              <a:t>见下图</a:t>
            </a:r>
            <a:endParaRPr lang="en-US" altLang="ja-JP" dirty="0"/>
          </a:p>
          <a:p>
            <a:pPr marL="742950" lvl="1" indent="-285750">
              <a:buFont typeface="Arial" panose="020B0604020202020204" pitchFamily="34" charset="0"/>
              <a:buChar char="•"/>
            </a:pPr>
            <a:r>
              <a:rPr lang="en-US" altLang="ja-JP" dirty="0" err="1"/>
              <a:t>Vm</a:t>
            </a:r>
            <a:r>
              <a:rPr lang="ja-JP" altLang="en-US"/>
              <a:t>硬件</a:t>
            </a:r>
            <a:r>
              <a:rPr lang="en-US" altLang="ja-JP" dirty="0"/>
              <a:t>config</a:t>
            </a:r>
            <a:r>
              <a:rPr lang="ja-JP" altLang="en-US"/>
              <a:t>中有</a:t>
            </a:r>
            <a:r>
              <a:rPr lang="en-US" altLang="ja-JP" dirty="0"/>
              <a:t>vCPU ;</a:t>
            </a:r>
            <a:r>
              <a:rPr lang="zh-Hans" altLang="en-US" dirty="0"/>
              <a:t> </a:t>
            </a:r>
            <a:r>
              <a:rPr lang="en-US" altLang="zh-Hans" dirty="0"/>
              <a:t>disk</a:t>
            </a:r>
            <a:r>
              <a:rPr lang="ja-JP" altLang="en-US"/>
              <a:t>的选项有</a:t>
            </a:r>
            <a:r>
              <a:rPr lang="en-US" altLang="ja-JP" dirty="0"/>
              <a:t>standard</a:t>
            </a:r>
            <a:r>
              <a:rPr lang="zh-Hans" altLang="en-US" dirty="0"/>
              <a:t>，</a:t>
            </a:r>
            <a:r>
              <a:rPr lang="en-US" altLang="zh-Hans" dirty="0"/>
              <a:t>SSD</a:t>
            </a:r>
            <a:r>
              <a:rPr lang="ja-JP" altLang="en-US"/>
              <a:t>和</a:t>
            </a:r>
            <a:r>
              <a:rPr lang="en-US" altLang="ja-JP" dirty="0"/>
              <a:t>local</a:t>
            </a:r>
            <a:r>
              <a:rPr lang="zh-Hans" altLang="en-US" dirty="0"/>
              <a:t> </a:t>
            </a:r>
            <a:r>
              <a:rPr lang="en-US" altLang="zh-Hans" dirty="0"/>
              <a:t>SSD</a:t>
            </a:r>
            <a:r>
              <a:rPr lang="zh-Hans" altLang="en-US" dirty="0"/>
              <a:t>，</a:t>
            </a:r>
            <a:r>
              <a:rPr lang="ja-JP" altLang="en-US"/>
              <a:t>其中</a:t>
            </a:r>
            <a:r>
              <a:rPr lang="en-US" altLang="ja-JP" dirty="0"/>
              <a:t>local</a:t>
            </a:r>
            <a:r>
              <a:rPr lang="zh-Hans" altLang="en-US" dirty="0"/>
              <a:t> </a:t>
            </a:r>
            <a:r>
              <a:rPr lang="en-US" altLang="zh-Hans" dirty="0"/>
              <a:t>SSD</a:t>
            </a:r>
            <a:r>
              <a:rPr lang="ja-JP" altLang="en-US"/>
              <a:t>一般用于暂时的</a:t>
            </a:r>
            <a:r>
              <a:rPr lang="en-US" altLang="ja-JP" dirty="0"/>
              <a:t>data</a:t>
            </a:r>
            <a:r>
              <a:rPr lang="zh-Hans" altLang="en-US" dirty="0"/>
              <a:t> </a:t>
            </a:r>
            <a:r>
              <a:rPr lang="en-US" altLang="zh-Hans" dirty="0"/>
              <a:t>transfer</a:t>
            </a:r>
            <a:endParaRPr lang="en-US" dirty="0"/>
          </a:p>
        </p:txBody>
      </p:sp>
      <p:pic>
        <p:nvPicPr>
          <p:cNvPr id="8" name="Picture 7">
            <a:extLst>
              <a:ext uri="{FF2B5EF4-FFF2-40B4-BE49-F238E27FC236}">
                <a16:creationId xmlns:a16="http://schemas.microsoft.com/office/drawing/2014/main" id="{5B33F7A7-4193-B74B-BABD-A9249C730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235" y="3797085"/>
            <a:ext cx="7025765" cy="3869151"/>
          </a:xfrm>
          <a:prstGeom prst="rect">
            <a:avLst/>
          </a:prstGeom>
        </p:spPr>
      </p:pic>
    </p:spTree>
    <p:extLst>
      <p:ext uri="{BB962C8B-B14F-4D97-AF65-F5344CB8AC3E}">
        <p14:creationId xmlns:p14="http://schemas.microsoft.com/office/powerpoint/2010/main" val="54057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2472A-82D8-4A9E-A036-C53B4076420F}"/>
              </a:ext>
            </a:extLst>
          </p:cNvPr>
          <p:cNvPicPr>
            <a:picLocks noChangeAspect="1"/>
          </p:cNvPicPr>
          <p:nvPr/>
        </p:nvPicPr>
        <p:blipFill>
          <a:blip r:embed="rId2"/>
          <a:stretch>
            <a:fillRect/>
          </a:stretch>
        </p:blipFill>
        <p:spPr>
          <a:xfrm>
            <a:off x="0" y="434428"/>
            <a:ext cx="6477000" cy="3609975"/>
          </a:xfrm>
          <a:prstGeom prst="rect">
            <a:avLst/>
          </a:prstGeom>
        </p:spPr>
      </p:pic>
      <p:pic>
        <p:nvPicPr>
          <p:cNvPr id="5" name="Picture 4">
            <a:extLst>
              <a:ext uri="{FF2B5EF4-FFF2-40B4-BE49-F238E27FC236}">
                <a16:creationId xmlns:a16="http://schemas.microsoft.com/office/drawing/2014/main" id="{04382E36-064E-4057-9271-EDCB5E93AA1E}"/>
              </a:ext>
            </a:extLst>
          </p:cNvPr>
          <p:cNvPicPr>
            <a:picLocks noChangeAspect="1"/>
          </p:cNvPicPr>
          <p:nvPr/>
        </p:nvPicPr>
        <p:blipFill>
          <a:blip r:embed="rId3"/>
          <a:stretch>
            <a:fillRect/>
          </a:stretch>
        </p:blipFill>
        <p:spPr>
          <a:xfrm>
            <a:off x="7198702" y="434428"/>
            <a:ext cx="6610350" cy="3581400"/>
          </a:xfrm>
          <a:prstGeom prst="rect">
            <a:avLst/>
          </a:prstGeom>
        </p:spPr>
      </p:pic>
      <p:sp>
        <p:nvSpPr>
          <p:cNvPr id="6" name="TextBox 5">
            <a:extLst>
              <a:ext uri="{FF2B5EF4-FFF2-40B4-BE49-F238E27FC236}">
                <a16:creationId xmlns:a16="http://schemas.microsoft.com/office/drawing/2014/main" id="{01FEF053-65B7-402C-95F9-C00951524F33}"/>
              </a:ext>
            </a:extLst>
          </p:cNvPr>
          <p:cNvSpPr txBox="1"/>
          <p:nvPr/>
        </p:nvSpPr>
        <p:spPr>
          <a:xfrm>
            <a:off x="0" y="0"/>
            <a:ext cx="3849772" cy="369332"/>
          </a:xfrm>
          <a:prstGeom prst="rect">
            <a:avLst/>
          </a:prstGeom>
          <a:noFill/>
        </p:spPr>
        <p:txBody>
          <a:bodyPr wrap="none" rtlCol="0">
            <a:spAutoFit/>
          </a:bodyPr>
          <a:lstStyle/>
          <a:p>
            <a:r>
              <a:rPr lang="en-US" dirty="0"/>
              <a:t>Best practice to organize GCP hierarchy</a:t>
            </a:r>
          </a:p>
        </p:txBody>
      </p:sp>
    </p:spTree>
    <p:extLst>
      <p:ext uri="{BB962C8B-B14F-4D97-AF65-F5344CB8AC3E}">
        <p14:creationId xmlns:p14="http://schemas.microsoft.com/office/powerpoint/2010/main" val="34372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16AAB4-7D9E-4F69-A65E-91759223C021}"/>
              </a:ext>
            </a:extLst>
          </p:cNvPr>
          <p:cNvSpPr txBox="1"/>
          <p:nvPr/>
        </p:nvSpPr>
        <p:spPr>
          <a:xfrm>
            <a:off x="0" y="0"/>
            <a:ext cx="6853223" cy="646331"/>
          </a:xfrm>
          <a:prstGeom prst="rect">
            <a:avLst/>
          </a:prstGeom>
          <a:noFill/>
        </p:spPr>
        <p:txBody>
          <a:bodyPr wrap="none" rtlCol="0">
            <a:spAutoFit/>
          </a:bodyPr>
          <a:lstStyle/>
          <a:p>
            <a:r>
              <a:rPr lang="en-US" dirty="0"/>
              <a:t>GCP data storing services</a:t>
            </a:r>
          </a:p>
          <a:p>
            <a:pPr marL="285750" indent="-285750">
              <a:buFont typeface="Arial" panose="020B0604020202020204" pitchFamily="34" charset="0"/>
              <a:buChar char="•"/>
            </a:pPr>
            <a:r>
              <a:rPr lang="en-US" dirty="0"/>
              <a:t>Cloud Datastore</a:t>
            </a:r>
            <a:r>
              <a:rPr lang="ja-JP" altLang="en-US" dirty="0"/>
              <a:t>可以想象成一个巨大的</a:t>
            </a:r>
            <a:r>
              <a:rPr lang="en-US" altLang="ja-JP" dirty="0"/>
              <a:t>CSV</a:t>
            </a:r>
            <a:r>
              <a:rPr lang="ja-JP" altLang="en-US" dirty="0"/>
              <a:t>，同时也支持</a:t>
            </a:r>
            <a:r>
              <a:rPr lang="en-US" altLang="ja-JP" dirty="0"/>
              <a:t>SQL</a:t>
            </a:r>
            <a:r>
              <a:rPr lang="ja-JP" altLang="en-US" dirty="0"/>
              <a:t>语言</a:t>
            </a:r>
            <a:endParaRPr lang="en-US" dirty="0"/>
          </a:p>
        </p:txBody>
      </p:sp>
      <p:pic>
        <p:nvPicPr>
          <p:cNvPr id="5" name="Picture 4">
            <a:extLst>
              <a:ext uri="{FF2B5EF4-FFF2-40B4-BE49-F238E27FC236}">
                <a16:creationId xmlns:a16="http://schemas.microsoft.com/office/drawing/2014/main" id="{381846DA-0D7B-43B5-A90B-AD9E06F6FBB0}"/>
              </a:ext>
            </a:extLst>
          </p:cNvPr>
          <p:cNvPicPr>
            <a:picLocks noChangeAspect="1"/>
          </p:cNvPicPr>
          <p:nvPr/>
        </p:nvPicPr>
        <p:blipFill>
          <a:blip r:embed="rId3"/>
          <a:stretch>
            <a:fillRect/>
          </a:stretch>
        </p:blipFill>
        <p:spPr>
          <a:xfrm>
            <a:off x="-1" y="608672"/>
            <a:ext cx="6882350" cy="3663882"/>
          </a:xfrm>
          <a:prstGeom prst="rect">
            <a:avLst/>
          </a:prstGeom>
        </p:spPr>
      </p:pic>
      <p:pic>
        <p:nvPicPr>
          <p:cNvPr id="6" name="Picture 5">
            <a:extLst>
              <a:ext uri="{FF2B5EF4-FFF2-40B4-BE49-F238E27FC236}">
                <a16:creationId xmlns:a16="http://schemas.microsoft.com/office/drawing/2014/main" id="{DDA91394-5EFB-4B5C-8DD9-B313FD7BC316}"/>
              </a:ext>
            </a:extLst>
          </p:cNvPr>
          <p:cNvPicPr>
            <a:picLocks noChangeAspect="1"/>
          </p:cNvPicPr>
          <p:nvPr/>
        </p:nvPicPr>
        <p:blipFill>
          <a:blip r:embed="rId4"/>
          <a:stretch>
            <a:fillRect/>
          </a:stretch>
        </p:blipFill>
        <p:spPr>
          <a:xfrm>
            <a:off x="6882350" y="369332"/>
            <a:ext cx="5429639" cy="2821052"/>
          </a:xfrm>
          <a:prstGeom prst="rect">
            <a:avLst/>
          </a:prstGeom>
        </p:spPr>
      </p:pic>
      <p:pic>
        <p:nvPicPr>
          <p:cNvPr id="7" name="Picture 6">
            <a:extLst>
              <a:ext uri="{FF2B5EF4-FFF2-40B4-BE49-F238E27FC236}">
                <a16:creationId xmlns:a16="http://schemas.microsoft.com/office/drawing/2014/main" id="{AEC890D3-B7E2-4D84-92CF-3C5618DDA8A5}"/>
              </a:ext>
            </a:extLst>
          </p:cNvPr>
          <p:cNvPicPr>
            <a:picLocks noChangeAspect="1"/>
          </p:cNvPicPr>
          <p:nvPr/>
        </p:nvPicPr>
        <p:blipFill>
          <a:blip r:embed="rId5"/>
          <a:stretch>
            <a:fillRect/>
          </a:stretch>
        </p:blipFill>
        <p:spPr>
          <a:xfrm>
            <a:off x="0" y="5327512"/>
            <a:ext cx="6154653" cy="3060975"/>
          </a:xfrm>
          <a:prstGeom prst="rect">
            <a:avLst/>
          </a:prstGeom>
        </p:spPr>
      </p:pic>
      <p:sp>
        <p:nvSpPr>
          <p:cNvPr id="8" name="TextBox 7">
            <a:extLst>
              <a:ext uri="{FF2B5EF4-FFF2-40B4-BE49-F238E27FC236}">
                <a16:creationId xmlns:a16="http://schemas.microsoft.com/office/drawing/2014/main" id="{0407481A-91C6-4472-956E-D6B4C67145E7}"/>
              </a:ext>
            </a:extLst>
          </p:cNvPr>
          <p:cNvSpPr txBox="1"/>
          <p:nvPr/>
        </p:nvSpPr>
        <p:spPr>
          <a:xfrm>
            <a:off x="0" y="4681181"/>
            <a:ext cx="2841868" cy="646331"/>
          </a:xfrm>
          <a:prstGeom prst="rect">
            <a:avLst/>
          </a:prstGeom>
          <a:noFill/>
        </p:spPr>
        <p:txBody>
          <a:bodyPr wrap="none" rtlCol="0">
            <a:spAutoFit/>
          </a:bodyPr>
          <a:lstStyle/>
          <a:p>
            <a:r>
              <a:rPr lang="en-US" dirty="0"/>
              <a:t>For unstructured data,</a:t>
            </a:r>
          </a:p>
          <a:p>
            <a:r>
              <a:rPr lang="en-US" dirty="0"/>
              <a:t>How to decide which to use.</a:t>
            </a:r>
          </a:p>
        </p:txBody>
      </p:sp>
      <p:pic>
        <p:nvPicPr>
          <p:cNvPr id="2" name="Picture 1">
            <a:extLst>
              <a:ext uri="{FF2B5EF4-FFF2-40B4-BE49-F238E27FC236}">
                <a16:creationId xmlns:a16="http://schemas.microsoft.com/office/drawing/2014/main" id="{2424EEA8-21FB-4729-8808-FACC91637494}"/>
              </a:ext>
            </a:extLst>
          </p:cNvPr>
          <p:cNvPicPr>
            <a:picLocks noChangeAspect="1"/>
          </p:cNvPicPr>
          <p:nvPr/>
        </p:nvPicPr>
        <p:blipFill>
          <a:blip r:embed="rId6"/>
          <a:stretch>
            <a:fillRect/>
          </a:stretch>
        </p:blipFill>
        <p:spPr>
          <a:xfrm>
            <a:off x="7007321" y="5327511"/>
            <a:ext cx="5702302" cy="3060976"/>
          </a:xfrm>
          <a:prstGeom prst="rect">
            <a:avLst/>
          </a:prstGeom>
        </p:spPr>
      </p:pic>
      <p:sp>
        <p:nvSpPr>
          <p:cNvPr id="3" name="TextBox 2">
            <a:extLst>
              <a:ext uri="{FF2B5EF4-FFF2-40B4-BE49-F238E27FC236}">
                <a16:creationId xmlns:a16="http://schemas.microsoft.com/office/drawing/2014/main" id="{6055D3D1-8C99-49BA-ADED-901D93AC15A0}"/>
              </a:ext>
            </a:extLst>
          </p:cNvPr>
          <p:cNvSpPr txBox="1"/>
          <p:nvPr/>
        </p:nvSpPr>
        <p:spPr>
          <a:xfrm>
            <a:off x="6882350" y="4961106"/>
            <a:ext cx="4631076" cy="369332"/>
          </a:xfrm>
          <a:prstGeom prst="rect">
            <a:avLst/>
          </a:prstGeom>
          <a:noFill/>
        </p:spPr>
        <p:txBody>
          <a:bodyPr wrap="none" rtlCol="0">
            <a:spAutoFit/>
          </a:bodyPr>
          <a:lstStyle/>
          <a:p>
            <a:r>
              <a:rPr lang="en-US" dirty="0"/>
              <a:t>For structured data, how to choose what to use</a:t>
            </a:r>
          </a:p>
        </p:txBody>
      </p:sp>
      <p:pic>
        <p:nvPicPr>
          <p:cNvPr id="9" name="Picture 8">
            <a:extLst>
              <a:ext uri="{FF2B5EF4-FFF2-40B4-BE49-F238E27FC236}">
                <a16:creationId xmlns:a16="http://schemas.microsoft.com/office/drawing/2014/main" id="{58D38CFC-DADA-4D45-8FD5-8BC5DD765E79}"/>
              </a:ext>
            </a:extLst>
          </p:cNvPr>
          <p:cNvPicPr>
            <a:picLocks noChangeAspect="1"/>
          </p:cNvPicPr>
          <p:nvPr/>
        </p:nvPicPr>
        <p:blipFill>
          <a:blip r:embed="rId7"/>
          <a:stretch>
            <a:fillRect/>
          </a:stretch>
        </p:blipFill>
        <p:spPr>
          <a:xfrm>
            <a:off x="0" y="8640922"/>
            <a:ext cx="6023682" cy="3124825"/>
          </a:xfrm>
          <a:prstGeom prst="rect">
            <a:avLst/>
          </a:prstGeom>
        </p:spPr>
      </p:pic>
      <p:sp>
        <p:nvSpPr>
          <p:cNvPr id="10" name="TextBox 9">
            <a:extLst>
              <a:ext uri="{FF2B5EF4-FFF2-40B4-BE49-F238E27FC236}">
                <a16:creationId xmlns:a16="http://schemas.microsoft.com/office/drawing/2014/main" id="{CDC0DD50-7911-472D-AFEA-ADE92319C3EA}"/>
              </a:ext>
            </a:extLst>
          </p:cNvPr>
          <p:cNvSpPr txBox="1"/>
          <p:nvPr/>
        </p:nvSpPr>
        <p:spPr>
          <a:xfrm>
            <a:off x="1831064" y="9196929"/>
            <a:ext cx="2910733" cy="369332"/>
          </a:xfrm>
          <a:prstGeom prst="rect">
            <a:avLst/>
          </a:prstGeom>
          <a:noFill/>
        </p:spPr>
        <p:txBody>
          <a:bodyPr wrap="none" rtlCol="0">
            <a:spAutoFit/>
          </a:bodyPr>
          <a:lstStyle/>
          <a:p>
            <a:r>
              <a:rPr lang="en-US" dirty="0"/>
              <a:t>When to use Cloud Spanner?</a:t>
            </a:r>
          </a:p>
        </p:txBody>
      </p:sp>
      <p:pic>
        <p:nvPicPr>
          <p:cNvPr id="11" name="Picture 10">
            <a:extLst>
              <a:ext uri="{FF2B5EF4-FFF2-40B4-BE49-F238E27FC236}">
                <a16:creationId xmlns:a16="http://schemas.microsoft.com/office/drawing/2014/main" id="{A92BD08E-A5CD-4A0F-961A-992AEFDFD6CF}"/>
              </a:ext>
            </a:extLst>
          </p:cNvPr>
          <p:cNvPicPr>
            <a:picLocks noChangeAspect="1"/>
          </p:cNvPicPr>
          <p:nvPr/>
        </p:nvPicPr>
        <p:blipFill>
          <a:blip r:embed="rId8"/>
          <a:stretch>
            <a:fillRect/>
          </a:stretch>
        </p:blipFill>
        <p:spPr>
          <a:xfrm>
            <a:off x="6882349" y="9034818"/>
            <a:ext cx="8034647" cy="4187438"/>
          </a:xfrm>
          <a:prstGeom prst="rect">
            <a:avLst/>
          </a:prstGeom>
        </p:spPr>
      </p:pic>
      <p:pic>
        <p:nvPicPr>
          <p:cNvPr id="12" name="Picture 11">
            <a:extLst>
              <a:ext uri="{FF2B5EF4-FFF2-40B4-BE49-F238E27FC236}">
                <a16:creationId xmlns:a16="http://schemas.microsoft.com/office/drawing/2014/main" id="{77F61E96-FDFC-4481-AD40-F3FAA9228BDB}"/>
              </a:ext>
            </a:extLst>
          </p:cNvPr>
          <p:cNvPicPr>
            <a:picLocks noChangeAspect="1"/>
          </p:cNvPicPr>
          <p:nvPr/>
        </p:nvPicPr>
        <p:blipFill>
          <a:blip r:embed="rId9"/>
          <a:stretch>
            <a:fillRect/>
          </a:stretch>
        </p:blipFill>
        <p:spPr>
          <a:xfrm>
            <a:off x="0" y="11902927"/>
            <a:ext cx="6023682" cy="3112352"/>
          </a:xfrm>
          <a:prstGeom prst="rect">
            <a:avLst/>
          </a:prstGeom>
        </p:spPr>
      </p:pic>
      <p:pic>
        <p:nvPicPr>
          <p:cNvPr id="13" name="Picture 12">
            <a:extLst>
              <a:ext uri="{FF2B5EF4-FFF2-40B4-BE49-F238E27FC236}">
                <a16:creationId xmlns:a16="http://schemas.microsoft.com/office/drawing/2014/main" id="{05BDCFA3-8621-414C-A75F-37F3410FED3A}"/>
              </a:ext>
            </a:extLst>
          </p:cNvPr>
          <p:cNvPicPr>
            <a:picLocks noChangeAspect="1"/>
          </p:cNvPicPr>
          <p:nvPr/>
        </p:nvPicPr>
        <p:blipFill>
          <a:blip r:embed="rId10"/>
          <a:stretch>
            <a:fillRect/>
          </a:stretch>
        </p:blipFill>
        <p:spPr>
          <a:xfrm>
            <a:off x="0" y="-4201539"/>
            <a:ext cx="9067800" cy="4210050"/>
          </a:xfrm>
          <a:prstGeom prst="rect">
            <a:avLst/>
          </a:prstGeom>
        </p:spPr>
      </p:pic>
    </p:spTree>
    <p:extLst>
      <p:ext uri="{BB962C8B-B14F-4D97-AF65-F5344CB8AC3E}">
        <p14:creationId xmlns:p14="http://schemas.microsoft.com/office/powerpoint/2010/main" val="384026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D2376-501D-4247-9A5C-A36B38F00086}"/>
              </a:ext>
            </a:extLst>
          </p:cNvPr>
          <p:cNvSpPr txBox="1"/>
          <p:nvPr/>
        </p:nvSpPr>
        <p:spPr>
          <a:xfrm>
            <a:off x="0" y="0"/>
            <a:ext cx="3962400" cy="5909310"/>
          </a:xfrm>
          <a:prstGeom prst="rect">
            <a:avLst/>
          </a:prstGeom>
          <a:noFill/>
        </p:spPr>
        <p:txBody>
          <a:bodyPr wrap="square" rtlCol="0">
            <a:spAutoFit/>
          </a:bodyPr>
          <a:lstStyle/>
          <a:p>
            <a:r>
              <a:rPr lang="en-US" dirty="0"/>
              <a:t>Scaling and automation using GCP</a:t>
            </a:r>
          </a:p>
          <a:p>
            <a:pPr marL="285750" indent="-285750">
              <a:buFont typeface="Arial" panose="020B0604020202020204" pitchFamily="34" charset="0"/>
              <a:buChar char="•"/>
            </a:pPr>
            <a:r>
              <a:rPr lang="en-US" dirty="0"/>
              <a:t>Cloud Router: design to provide BGP routing</a:t>
            </a:r>
          </a:p>
          <a:p>
            <a:pPr marL="742950" lvl="1" indent="-285750">
              <a:buFont typeface="Arial" panose="020B0604020202020204" pitchFamily="34" charset="0"/>
              <a:buChar char="•"/>
            </a:pPr>
            <a:r>
              <a:rPr lang="en-US" dirty="0"/>
              <a:t>It implements dynamic VPN that allows topology to be discovered and shared automatically, which reduces manual static route maintenance</a:t>
            </a:r>
          </a:p>
          <a:p>
            <a:pPr marL="285750" indent="-285750">
              <a:buFont typeface="Arial" panose="020B0604020202020204" pitchFamily="34" charset="0"/>
              <a:buChar char="•"/>
            </a:pPr>
            <a:r>
              <a:rPr lang="en-US" dirty="0"/>
              <a:t>Cloud interconnect: to transfer large amount of data between networks. </a:t>
            </a:r>
            <a:r>
              <a:rPr lang="zh-CN" altLang="en-US" dirty="0"/>
              <a:t>简单来说，就是有自己的</a:t>
            </a:r>
            <a:r>
              <a:rPr lang="en-US" altLang="zh-CN" dirty="0"/>
              <a:t>hardware</a:t>
            </a:r>
            <a:r>
              <a:rPr lang="zh-CN" altLang="en-US" dirty="0"/>
              <a:t>，希望把自己的</a:t>
            </a:r>
            <a:r>
              <a:rPr lang="en-US" altLang="zh-CN" dirty="0"/>
              <a:t>hardware</a:t>
            </a:r>
            <a:r>
              <a:rPr lang="ja-JP" altLang="en-US" dirty="0"/>
              <a:t>连接到</a:t>
            </a:r>
            <a:r>
              <a:rPr lang="en-US" altLang="ja-JP" dirty="0"/>
              <a:t>Google</a:t>
            </a:r>
            <a:r>
              <a:rPr lang="ja-JP" altLang="en-US" dirty="0"/>
              <a:t>的</a:t>
            </a:r>
            <a:r>
              <a:rPr lang="en-US" altLang="ja-JP" dirty="0"/>
              <a:t>network</a:t>
            </a:r>
            <a:r>
              <a:rPr lang="ja-JP" altLang="en-US" dirty="0"/>
              <a:t>时，用这个</a:t>
            </a:r>
            <a:endParaRPr lang="en-US" altLang="ja-JP" dirty="0"/>
          </a:p>
          <a:p>
            <a:pPr marL="285750" indent="-285750">
              <a:buFont typeface="Arial" panose="020B0604020202020204" pitchFamily="34" charset="0"/>
              <a:buChar char="•"/>
            </a:pPr>
            <a:r>
              <a:rPr lang="en-US" dirty="0"/>
              <a:t>External Peering: include direct peering and carrier peering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interconnect and direct peering can provide higher availability, lower latency, and lower cost for data-intensive applications.</a:t>
            </a:r>
          </a:p>
        </p:txBody>
      </p:sp>
      <p:pic>
        <p:nvPicPr>
          <p:cNvPr id="5" name="Picture 4">
            <a:extLst>
              <a:ext uri="{FF2B5EF4-FFF2-40B4-BE49-F238E27FC236}">
                <a16:creationId xmlns:a16="http://schemas.microsoft.com/office/drawing/2014/main" id="{BF7CD2CE-50E0-4A66-A82A-3D8B5582ED59}"/>
              </a:ext>
            </a:extLst>
          </p:cNvPr>
          <p:cNvPicPr>
            <a:picLocks noChangeAspect="1"/>
          </p:cNvPicPr>
          <p:nvPr/>
        </p:nvPicPr>
        <p:blipFill>
          <a:blip r:embed="rId2"/>
          <a:stretch>
            <a:fillRect/>
          </a:stretch>
        </p:blipFill>
        <p:spPr>
          <a:xfrm>
            <a:off x="3962400" y="0"/>
            <a:ext cx="8229600" cy="4143375"/>
          </a:xfrm>
          <a:prstGeom prst="rect">
            <a:avLst/>
          </a:prstGeom>
        </p:spPr>
      </p:pic>
      <p:pic>
        <p:nvPicPr>
          <p:cNvPr id="6" name="Picture 5">
            <a:extLst>
              <a:ext uri="{FF2B5EF4-FFF2-40B4-BE49-F238E27FC236}">
                <a16:creationId xmlns:a16="http://schemas.microsoft.com/office/drawing/2014/main" id="{32C8C23F-82CE-4CD5-8E63-F8E09CF62E10}"/>
              </a:ext>
            </a:extLst>
          </p:cNvPr>
          <p:cNvPicPr>
            <a:picLocks noChangeAspect="1"/>
          </p:cNvPicPr>
          <p:nvPr/>
        </p:nvPicPr>
        <p:blipFill>
          <a:blip r:embed="rId3"/>
          <a:stretch>
            <a:fillRect/>
          </a:stretch>
        </p:blipFill>
        <p:spPr>
          <a:xfrm>
            <a:off x="3800475" y="4576762"/>
            <a:ext cx="8553450" cy="4562475"/>
          </a:xfrm>
          <a:prstGeom prst="rect">
            <a:avLst/>
          </a:prstGeom>
        </p:spPr>
      </p:pic>
      <p:pic>
        <p:nvPicPr>
          <p:cNvPr id="7" name="Picture 6">
            <a:extLst>
              <a:ext uri="{FF2B5EF4-FFF2-40B4-BE49-F238E27FC236}">
                <a16:creationId xmlns:a16="http://schemas.microsoft.com/office/drawing/2014/main" id="{6CEE15AB-2CCA-482E-A912-E56B863D8FAE}"/>
              </a:ext>
            </a:extLst>
          </p:cNvPr>
          <p:cNvPicPr>
            <a:picLocks noChangeAspect="1"/>
          </p:cNvPicPr>
          <p:nvPr/>
        </p:nvPicPr>
        <p:blipFill>
          <a:blip r:embed="rId4"/>
          <a:stretch>
            <a:fillRect/>
          </a:stretch>
        </p:blipFill>
        <p:spPr>
          <a:xfrm>
            <a:off x="3686175" y="9139237"/>
            <a:ext cx="8782050" cy="4895850"/>
          </a:xfrm>
          <a:prstGeom prst="rect">
            <a:avLst/>
          </a:prstGeom>
        </p:spPr>
      </p:pic>
    </p:spTree>
    <p:extLst>
      <p:ext uri="{BB962C8B-B14F-4D97-AF65-F5344CB8AC3E}">
        <p14:creationId xmlns:p14="http://schemas.microsoft.com/office/powerpoint/2010/main" val="4593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A4BA3-D07C-4A07-8DDF-8A0428A7A173}"/>
              </a:ext>
            </a:extLst>
          </p:cNvPr>
          <p:cNvSpPr txBox="1"/>
          <p:nvPr/>
        </p:nvSpPr>
        <p:spPr>
          <a:xfrm>
            <a:off x="-1" y="0"/>
            <a:ext cx="5505855" cy="6186309"/>
          </a:xfrm>
          <a:prstGeom prst="rect">
            <a:avLst/>
          </a:prstGeom>
          <a:noFill/>
        </p:spPr>
        <p:txBody>
          <a:bodyPr wrap="square" rtlCol="0">
            <a:spAutoFit/>
          </a:bodyPr>
          <a:lstStyle/>
          <a:p>
            <a:r>
              <a:rPr lang="en-US" dirty="0"/>
              <a:t>Load balancing:</a:t>
            </a:r>
          </a:p>
          <a:p>
            <a:pPr marL="285750" indent="-285750">
              <a:buFont typeface="Arial" panose="020B0604020202020204" pitchFamily="34" charset="0"/>
              <a:buChar char="•"/>
            </a:pPr>
            <a:r>
              <a:rPr lang="en-US" dirty="0"/>
              <a:t>3 categories: </a:t>
            </a:r>
            <a:r>
              <a:rPr lang="en-US" b="1" dirty="0"/>
              <a:t>global external load balancing, regional external load balancing, and regional internal load balancing</a:t>
            </a:r>
          </a:p>
          <a:p>
            <a:pPr marL="285750" indent="-285750">
              <a:buFont typeface="Arial" panose="020B0604020202020204" pitchFamily="34" charset="0"/>
              <a:buChar char="•"/>
            </a:pPr>
            <a:r>
              <a:rPr lang="en-US" dirty="0"/>
              <a:t>There is hardware load balancing</a:t>
            </a:r>
          </a:p>
          <a:p>
            <a:pPr marL="285750" indent="-285750">
              <a:buFont typeface="Arial" panose="020B0604020202020204" pitchFamily="34" charset="0"/>
              <a:buChar char="•"/>
            </a:pPr>
            <a:r>
              <a:rPr lang="en-US" dirty="0"/>
              <a:t> </a:t>
            </a:r>
            <a:r>
              <a:rPr lang="zh-CN" altLang="en-US" dirty="0"/>
              <a:t>需要先创建</a:t>
            </a:r>
            <a:r>
              <a:rPr lang="en-US" altLang="ja-JP" dirty="0"/>
              <a:t>managed instance group (</a:t>
            </a:r>
            <a:r>
              <a:rPr lang="ja-JP" altLang="en-US" dirty="0"/>
              <a:t>有</a:t>
            </a:r>
            <a:r>
              <a:rPr lang="en-US" altLang="ja-JP" dirty="0"/>
              <a:t>autoscaling</a:t>
            </a:r>
            <a:r>
              <a:rPr lang="ja-JP" altLang="en-US" dirty="0"/>
              <a:t>功能</a:t>
            </a:r>
            <a:r>
              <a:rPr lang="en-US" altLang="ja-JP" dirty="0"/>
              <a:t>)</a:t>
            </a:r>
          </a:p>
          <a:p>
            <a:pPr marL="742950" lvl="1" indent="-285750">
              <a:buFont typeface="Arial" panose="020B0604020202020204" pitchFamily="34" charset="0"/>
              <a:buChar char="•"/>
            </a:pPr>
            <a:r>
              <a:rPr lang="en-US" altLang="ja-JP" dirty="0"/>
              <a:t>Managed instance group</a:t>
            </a:r>
            <a:r>
              <a:rPr lang="ja-JP" altLang="en-US" dirty="0"/>
              <a:t>的好处是高度自动化，如果</a:t>
            </a:r>
            <a:r>
              <a:rPr lang="en-US" altLang="ja-JP" dirty="0"/>
              <a:t>user</a:t>
            </a:r>
            <a:r>
              <a:rPr lang="ja-JP" altLang="en-US" dirty="0"/>
              <a:t>添加了一个新的</a:t>
            </a:r>
            <a:r>
              <a:rPr lang="en-US" altLang="ja-JP" dirty="0"/>
              <a:t>instance</a:t>
            </a:r>
            <a:r>
              <a:rPr lang="ja-JP" altLang="en-US" dirty="0"/>
              <a:t>进</a:t>
            </a:r>
            <a:r>
              <a:rPr lang="en-US" altLang="ja-JP" dirty="0"/>
              <a:t>group</a:t>
            </a:r>
            <a:r>
              <a:rPr lang="ja-JP" altLang="en-US" dirty="0"/>
              <a:t>，</a:t>
            </a:r>
            <a:r>
              <a:rPr lang="en-US" altLang="ja-JP" dirty="0"/>
              <a:t>managed instance group</a:t>
            </a:r>
            <a:r>
              <a:rPr lang="ja-JP" altLang="en-US" dirty="0"/>
              <a:t>会自动分配工作给这个</a:t>
            </a:r>
            <a:r>
              <a:rPr lang="en-US" altLang="ja-JP" dirty="0"/>
              <a:t>instance</a:t>
            </a:r>
          </a:p>
          <a:p>
            <a:pPr marL="285750" indent="-285750">
              <a:buFont typeface="Arial" panose="020B0604020202020204" pitchFamily="34" charset="0"/>
              <a:buChar char="•"/>
            </a:pPr>
            <a:r>
              <a:rPr lang="en-US" dirty="0"/>
              <a:t>HTTP(S) load balancing</a:t>
            </a:r>
          </a:p>
          <a:p>
            <a:pPr marL="285750" indent="-285750">
              <a:buFont typeface="Arial" panose="020B0604020202020204" pitchFamily="34" charset="0"/>
              <a:buChar char="•"/>
            </a:pPr>
            <a:r>
              <a:rPr lang="en-US" dirty="0"/>
              <a:t>Cross-region and content-based load balancing</a:t>
            </a:r>
          </a:p>
          <a:p>
            <a:pPr marL="742950" lvl="1" indent="-285750">
              <a:buFont typeface="Arial" panose="020B0604020202020204" pitchFamily="34" charset="0"/>
              <a:buChar char="•"/>
            </a:pPr>
            <a:r>
              <a:rPr lang="en-US" dirty="0"/>
              <a:t>Both are HTTP/HTTPS only</a:t>
            </a:r>
          </a:p>
          <a:p>
            <a:pPr marL="285750" indent="-285750">
              <a:buFont typeface="Arial" panose="020B0604020202020204" pitchFamily="34" charset="0"/>
              <a:buChar char="•"/>
            </a:pPr>
            <a:r>
              <a:rPr lang="en-US" dirty="0"/>
              <a:t>SSL proxy/TCP proxy</a:t>
            </a:r>
          </a:p>
          <a:p>
            <a:pPr marL="742950" lvl="1" indent="-285750">
              <a:buFont typeface="Arial" panose="020B0604020202020204" pitchFamily="34" charset="0"/>
              <a:buChar char="•"/>
            </a:pPr>
            <a:r>
              <a:rPr lang="en-US" dirty="0"/>
              <a:t>Both Use Google Cloud Load Balancing as a gateway, which rely the traffic to different zones/instances</a:t>
            </a:r>
          </a:p>
          <a:p>
            <a:pPr marL="285750" indent="-285750">
              <a:buFont typeface="Arial" panose="020B0604020202020204" pitchFamily="34" charset="0"/>
              <a:buChar char="•"/>
            </a:pPr>
            <a:r>
              <a:rPr lang="en-US" dirty="0"/>
              <a:t>Network load balancing</a:t>
            </a:r>
          </a:p>
          <a:p>
            <a:pPr marL="742950" lvl="1" indent="-285750">
              <a:buFont typeface="Arial" panose="020B0604020202020204" pitchFamily="34" charset="0"/>
              <a:buChar char="•"/>
            </a:pPr>
            <a:r>
              <a:rPr lang="en-US" dirty="0"/>
              <a:t>Work better if target pool has managed instance group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450B775-2086-4A32-87CA-3F917638BF7B}"/>
              </a:ext>
            </a:extLst>
          </p:cNvPr>
          <p:cNvPicPr>
            <a:picLocks noChangeAspect="1"/>
          </p:cNvPicPr>
          <p:nvPr/>
        </p:nvPicPr>
        <p:blipFill>
          <a:blip r:embed="rId2"/>
          <a:stretch>
            <a:fillRect/>
          </a:stretch>
        </p:blipFill>
        <p:spPr>
          <a:xfrm>
            <a:off x="5505855" y="0"/>
            <a:ext cx="6686145" cy="3663853"/>
          </a:xfrm>
          <a:prstGeom prst="rect">
            <a:avLst/>
          </a:prstGeom>
        </p:spPr>
      </p:pic>
      <p:pic>
        <p:nvPicPr>
          <p:cNvPr id="6" name="Picture 5">
            <a:extLst>
              <a:ext uri="{FF2B5EF4-FFF2-40B4-BE49-F238E27FC236}">
                <a16:creationId xmlns:a16="http://schemas.microsoft.com/office/drawing/2014/main" id="{60F3F63E-909C-4F6D-867C-7FE98879A2DB}"/>
              </a:ext>
            </a:extLst>
          </p:cNvPr>
          <p:cNvPicPr>
            <a:picLocks noChangeAspect="1"/>
          </p:cNvPicPr>
          <p:nvPr/>
        </p:nvPicPr>
        <p:blipFill>
          <a:blip r:embed="rId3"/>
          <a:stretch>
            <a:fillRect/>
          </a:stretch>
        </p:blipFill>
        <p:spPr>
          <a:xfrm>
            <a:off x="5505854" y="3663853"/>
            <a:ext cx="6686146" cy="3332064"/>
          </a:xfrm>
          <a:prstGeom prst="rect">
            <a:avLst/>
          </a:prstGeom>
        </p:spPr>
      </p:pic>
      <p:pic>
        <p:nvPicPr>
          <p:cNvPr id="7" name="Picture 6">
            <a:extLst>
              <a:ext uri="{FF2B5EF4-FFF2-40B4-BE49-F238E27FC236}">
                <a16:creationId xmlns:a16="http://schemas.microsoft.com/office/drawing/2014/main" id="{E8CA26EF-D96D-464A-B0B6-4716D16E713A}"/>
              </a:ext>
            </a:extLst>
          </p:cNvPr>
          <p:cNvPicPr>
            <a:picLocks noChangeAspect="1"/>
          </p:cNvPicPr>
          <p:nvPr/>
        </p:nvPicPr>
        <p:blipFill>
          <a:blip r:embed="rId4"/>
          <a:stretch>
            <a:fillRect/>
          </a:stretch>
        </p:blipFill>
        <p:spPr>
          <a:xfrm>
            <a:off x="5509213" y="6995917"/>
            <a:ext cx="6682787" cy="3453618"/>
          </a:xfrm>
          <a:prstGeom prst="rect">
            <a:avLst/>
          </a:prstGeom>
        </p:spPr>
      </p:pic>
      <p:sp>
        <p:nvSpPr>
          <p:cNvPr id="8" name="TextBox 7">
            <a:extLst>
              <a:ext uri="{FF2B5EF4-FFF2-40B4-BE49-F238E27FC236}">
                <a16:creationId xmlns:a16="http://schemas.microsoft.com/office/drawing/2014/main" id="{1784A182-D431-41DE-9C4B-B211E6A3E90F}"/>
              </a:ext>
            </a:extLst>
          </p:cNvPr>
          <p:cNvSpPr txBox="1"/>
          <p:nvPr/>
        </p:nvSpPr>
        <p:spPr>
          <a:xfrm>
            <a:off x="3650858" y="6876342"/>
            <a:ext cx="1854995" cy="3139321"/>
          </a:xfrm>
          <a:prstGeom prst="rect">
            <a:avLst/>
          </a:prstGeom>
          <a:noFill/>
        </p:spPr>
        <p:txBody>
          <a:bodyPr wrap="square" rtlCol="0">
            <a:spAutoFit/>
          </a:bodyPr>
          <a:lstStyle/>
          <a:p>
            <a:r>
              <a:rPr lang="ja-JP" altLang="en-US" dirty="0"/>
              <a:t>右图是一个</a:t>
            </a:r>
            <a:r>
              <a:rPr lang="en-US" altLang="ja-JP" dirty="0"/>
              <a:t>video</a:t>
            </a:r>
            <a:r>
              <a:rPr lang="ja-JP" altLang="en-US" dirty="0"/>
              <a:t>的</a:t>
            </a:r>
            <a:r>
              <a:rPr lang="en-US" altLang="ja-JP" dirty="0"/>
              <a:t>server</a:t>
            </a:r>
            <a:r>
              <a:rPr lang="ja-JP" altLang="en-US" dirty="0"/>
              <a:t>，根据来的</a:t>
            </a:r>
            <a:r>
              <a:rPr lang="en-US" altLang="ja-JP" dirty="0"/>
              <a:t>request</a:t>
            </a:r>
            <a:r>
              <a:rPr lang="ja-JP" altLang="en-US" dirty="0"/>
              <a:t>是</a:t>
            </a:r>
            <a:r>
              <a:rPr lang="en-US" altLang="ja-JP" dirty="0"/>
              <a:t>HD video request</a:t>
            </a:r>
            <a:r>
              <a:rPr lang="ja-JP" altLang="en-US" dirty="0"/>
              <a:t>还是</a:t>
            </a:r>
            <a:r>
              <a:rPr lang="en-US" altLang="ja-JP" dirty="0"/>
              <a:t>Standard Video request (</a:t>
            </a:r>
            <a:r>
              <a:rPr lang="ja-JP" altLang="en-US" dirty="0"/>
              <a:t>根据</a:t>
            </a:r>
            <a:r>
              <a:rPr lang="en-US" altLang="ja-JP" dirty="0"/>
              <a:t>URL header</a:t>
            </a:r>
            <a:r>
              <a:rPr lang="ja-JP" altLang="en-US" dirty="0"/>
              <a:t>区分</a:t>
            </a:r>
            <a:r>
              <a:rPr lang="en-US" altLang="ja-JP" dirty="0"/>
              <a:t>)</a:t>
            </a:r>
            <a:r>
              <a:rPr lang="ja-JP" altLang="en-US" dirty="0"/>
              <a:t>，</a:t>
            </a:r>
            <a:r>
              <a:rPr lang="en-US" altLang="ja-JP" dirty="0"/>
              <a:t>URL map</a:t>
            </a:r>
            <a:r>
              <a:rPr lang="ja-JP" altLang="en-US" dirty="0"/>
              <a:t>告诉</a:t>
            </a:r>
            <a:r>
              <a:rPr lang="en-US" altLang="ja-JP" dirty="0"/>
              <a:t>proxy</a:t>
            </a:r>
            <a:r>
              <a:rPr lang="ja-JP" altLang="en-US" dirty="0"/>
              <a:t>把</a:t>
            </a:r>
            <a:r>
              <a:rPr lang="en-US" altLang="ja-JP" dirty="0"/>
              <a:t>request</a:t>
            </a:r>
            <a:r>
              <a:rPr lang="ja-JP" altLang="en-US" dirty="0"/>
              <a:t>转到不同的</a:t>
            </a:r>
            <a:r>
              <a:rPr lang="en-US" altLang="ja-JP" dirty="0"/>
              <a:t>backend</a:t>
            </a:r>
            <a:endParaRPr lang="en-US" dirty="0"/>
          </a:p>
        </p:txBody>
      </p:sp>
      <p:pic>
        <p:nvPicPr>
          <p:cNvPr id="9" name="Picture 8">
            <a:extLst>
              <a:ext uri="{FF2B5EF4-FFF2-40B4-BE49-F238E27FC236}">
                <a16:creationId xmlns:a16="http://schemas.microsoft.com/office/drawing/2014/main" id="{AD4D3797-4F1A-484B-842F-166123E20CAC}"/>
              </a:ext>
            </a:extLst>
          </p:cNvPr>
          <p:cNvPicPr>
            <a:picLocks noChangeAspect="1"/>
          </p:cNvPicPr>
          <p:nvPr/>
        </p:nvPicPr>
        <p:blipFill>
          <a:blip r:embed="rId5"/>
          <a:stretch>
            <a:fillRect/>
          </a:stretch>
        </p:blipFill>
        <p:spPr>
          <a:xfrm>
            <a:off x="12342753" y="3663853"/>
            <a:ext cx="6512571" cy="3470946"/>
          </a:xfrm>
          <a:prstGeom prst="rect">
            <a:avLst/>
          </a:prstGeom>
        </p:spPr>
      </p:pic>
      <p:sp>
        <p:nvSpPr>
          <p:cNvPr id="10" name="TextBox 9">
            <a:extLst>
              <a:ext uri="{FF2B5EF4-FFF2-40B4-BE49-F238E27FC236}">
                <a16:creationId xmlns:a16="http://schemas.microsoft.com/office/drawing/2014/main" id="{FC284180-E5FB-4CAF-BE21-A6DC6861E883}"/>
              </a:ext>
            </a:extLst>
          </p:cNvPr>
          <p:cNvSpPr txBox="1"/>
          <p:nvPr/>
        </p:nvSpPr>
        <p:spPr>
          <a:xfrm>
            <a:off x="16248185" y="6858000"/>
            <a:ext cx="3896750" cy="923330"/>
          </a:xfrm>
          <a:prstGeom prst="rect">
            <a:avLst/>
          </a:prstGeom>
          <a:noFill/>
        </p:spPr>
        <p:txBody>
          <a:bodyPr wrap="square" rtlCol="0">
            <a:spAutoFit/>
          </a:bodyPr>
          <a:lstStyle/>
          <a:p>
            <a:r>
              <a:rPr lang="ja-JP" altLang="en-US" dirty="0"/>
              <a:t>这里的</a:t>
            </a:r>
            <a:r>
              <a:rPr lang="en-US" altLang="zh-CN" dirty="0"/>
              <a:t>forwarding </a:t>
            </a:r>
            <a:r>
              <a:rPr lang="en-US" altLang="ja-JP" dirty="0"/>
              <a:t>rules</a:t>
            </a:r>
            <a:r>
              <a:rPr lang="ja-JP" altLang="en-US" dirty="0"/>
              <a:t>可以是根据</a:t>
            </a:r>
            <a:r>
              <a:rPr lang="en-US" altLang="ja-JP" dirty="0"/>
              <a:t>port</a:t>
            </a:r>
            <a:r>
              <a:rPr lang="ja-JP" altLang="en-US" dirty="0"/>
              <a:t>的，也可以是根据</a:t>
            </a:r>
            <a:r>
              <a:rPr lang="en-US" altLang="ja-JP" dirty="0"/>
              <a:t>IP</a:t>
            </a:r>
            <a:r>
              <a:rPr lang="ja-JP" altLang="en-US" dirty="0"/>
              <a:t>的，</a:t>
            </a:r>
            <a:r>
              <a:rPr lang="en-US" altLang="ja-JP" dirty="0"/>
              <a:t>protocol</a:t>
            </a:r>
            <a:r>
              <a:rPr lang="ja-JP" altLang="en-US" dirty="0"/>
              <a:t>的</a:t>
            </a:r>
            <a:r>
              <a:rPr lang="en-US" altLang="ja-JP" dirty="0"/>
              <a:t>, etc.</a:t>
            </a:r>
            <a:endParaRPr lang="en-US" dirty="0"/>
          </a:p>
        </p:txBody>
      </p:sp>
      <p:pic>
        <p:nvPicPr>
          <p:cNvPr id="11" name="Picture 10">
            <a:extLst>
              <a:ext uri="{FF2B5EF4-FFF2-40B4-BE49-F238E27FC236}">
                <a16:creationId xmlns:a16="http://schemas.microsoft.com/office/drawing/2014/main" id="{135F2639-E8F4-492B-A719-2617008A013C}"/>
              </a:ext>
            </a:extLst>
          </p:cNvPr>
          <p:cNvPicPr>
            <a:picLocks noChangeAspect="1"/>
          </p:cNvPicPr>
          <p:nvPr/>
        </p:nvPicPr>
        <p:blipFill>
          <a:blip r:embed="rId6"/>
          <a:stretch>
            <a:fillRect/>
          </a:stretch>
        </p:blipFill>
        <p:spPr>
          <a:xfrm>
            <a:off x="4919255" y="10449535"/>
            <a:ext cx="7591425" cy="4314825"/>
          </a:xfrm>
          <a:prstGeom prst="rect">
            <a:avLst/>
          </a:prstGeom>
        </p:spPr>
      </p:pic>
      <p:sp>
        <p:nvSpPr>
          <p:cNvPr id="12" name="TextBox 11">
            <a:extLst>
              <a:ext uri="{FF2B5EF4-FFF2-40B4-BE49-F238E27FC236}">
                <a16:creationId xmlns:a16="http://schemas.microsoft.com/office/drawing/2014/main" id="{95DE2454-24D8-4F9C-870B-DA0409F6DFCC}"/>
              </a:ext>
            </a:extLst>
          </p:cNvPr>
          <p:cNvSpPr txBox="1"/>
          <p:nvPr/>
        </p:nvSpPr>
        <p:spPr>
          <a:xfrm>
            <a:off x="1735250" y="10972800"/>
            <a:ext cx="4876565" cy="1200329"/>
          </a:xfrm>
          <a:prstGeom prst="rect">
            <a:avLst/>
          </a:prstGeom>
          <a:noFill/>
        </p:spPr>
        <p:txBody>
          <a:bodyPr wrap="square" rtlCol="0">
            <a:spAutoFit/>
          </a:bodyPr>
          <a:lstStyle/>
          <a:p>
            <a:r>
              <a:rPr lang="en-US" dirty="0"/>
              <a:t>Google Global Load Balancing (</a:t>
            </a:r>
            <a:r>
              <a:rPr lang="en-US" dirty="0" err="1"/>
              <a:t>a.k.a</a:t>
            </a:r>
            <a:r>
              <a:rPr lang="en-US" dirty="0"/>
              <a:t> HTTP(s) load balancing)</a:t>
            </a:r>
            <a:r>
              <a:rPr lang="ja-JP" altLang="en-US" dirty="0"/>
              <a:t>先把</a:t>
            </a:r>
            <a:r>
              <a:rPr lang="en-US" altLang="ja-JP" dirty="0"/>
              <a:t>traffic</a:t>
            </a:r>
            <a:r>
              <a:rPr lang="ja-JP" altLang="en-US" dirty="0"/>
              <a:t>分给各个</a:t>
            </a:r>
            <a:r>
              <a:rPr lang="en-US" altLang="ja-JP" dirty="0"/>
              <a:t>region</a:t>
            </a:r>
            <a:r>
              <a:rPr lang="ja-JP" altLang="en-US" dirty="0"/>
              <a:t>，然后每个</a:t>
            </a:r>
            <a:r>
              <a:rPr lang="en-US" altLang="ja-JP" dirty="0"/>
              <a:t>region</a:t>
            </a:r>
            <a:r>
              <a:rPr lang="ja-JP" altLang="en-US" dirty="0"/>
              <a:t>的</a:t>
            </a:r>
            <a:r>
              <a:rPr lang="en-US" altLang="ja-JP" dirty="0"/>
              <a:t>internal load balancing</a:t>
            </a:r>
            <a:r>
              <a:rPr lang="ja-JP" altLang="en-US" dirty="0"/>
              <a:t>在分</a:t>
            </a:r>
            <a:r>
              <a:rPr lang="en-US" altLang="ja-JP" dirty="0"/>
              <a:t>traffic</a:t>
            </a:r>
            <a:r>
              <a:rPr lang="ja-JP" altLang="en-US" dirty="0"/>
              <a:t>给各个</a:t>
            </a:r>
            <a:r>
              <a:rPr lang="en-US" altLang="ja-JP" dirty="0"/>
              <a:t>instance</a:t>
            </a:r>
            <a:endParaRPr lang="en-US" dirty="0"/>
          </a:p>
        </p:txBody>
      </p:sp>
      <p:sp>
        <p:nvSpPr>
          <p:cNvPr id="2" name="TextBox 1">
            <a:extLst>
              <a:ext uri="{FF2B5EF4-FFF2-40B4-BE49-F238E27FC236}">
                <a16:creationId xmlns:a16="http://schemas.microsoft.com/office/drawing/2014/main" id="{31F17D1B-33B0-4D13-81E2-9D08E12B9D2A}"/>
              </a:ext>
            </a:extLst>
          </p:cNvPr>
          <p:cNvSpPr txBox="1"/>
          <p:nvPr/>
        </p:nvSpPr>
        <p:spPr>
          <a:xfrm>
            <a:off x="6223000" y="-727969"/>
            <a:ext cx="7675114" cy="646331"/>
          </a:xfrm>
          <a:prstGeom prst="rect">
            <a:avLst/>
          </a:prstGeom>
          <a:noFill/>
        </p:spPr>
        <p:txBody>
          <a:bodyPr wrap="none" rtlCol="0">
            <a:spAutoFit/>
          </a:bodyPr>
          <a:lstStyle/>
          <a:p>
            <a:r>
              <a:rPr lang="en-US" dirty="0"/>
              <a:t>Internal load balancing</a:t>
            </a:r>
            <a:r>
              <a:rPr lang="zh-CN" altLang="en-US" dirty="0"/>
              <a:t>只分流负责</a:t>
            </a:r>
            <a:r>
              <a:rPr lang="en-US" altLang="zh-CN" dirty="0"/>
              <a:t>GCP</a:t>
            </a:r>
            <a:r>
              <a:rPr lang="ja-JP" altLang="en-US" dirty="0"/>
              <a:t>内部来的</a:t>
            </a:r>
            <a:r>
              <a:rPr lang="en-US" altLang="ja-JP" dirty="0"/>
              <a:t>requests (</a:t>
            </a:r>
            <a:r>
              <a:rPr lang="ja-JP" altLang="en-US" dirty="0"/>
              <a:t>只与</a:t>
            </a:r>
            <a:r>
              <a:rPr lang="en-US" altLang="ja-JP" dirty="0"/>
              <a:t>internal IP</a:t>
            </a:r>
            <a:r>
              <a:rPr lang="ja-JP" altLang="en-US" dirty="0"/>
              <a:t>有关</a:t>
            </a:r>
            <a:r>
              <a:rPr lang="en-US" altLang="ja-JP" dirty="0"/>
              <a:t>)</a:t>
            </a:r>
          </a:p>
          <a:p>
            <a:r>
              <a:rPr lang="en-US" altLang="ja-JP" dirty="0"/>
              <a:t>Load balancing</a:t>
            </a:r>
            <a:r>
              <a:rPr lang="ja-JP" altLang="en-US" dirty="0"/>
              <a:t>负责从</a:t>
            </a:r>
            <a:r>
              <a:rPr lang="en-US" altLang="ja-JP" dirty="0"/>
              <a:t>GCP</a:t>
            </a:r>
            <a:r>
              <a:rPr lang="ja-JP" altLang="en-US" dirty="0"/>
              <a:t>外面来的</a:t>
            </a:r>
            <a:r>
              <a:rPr lang="en-US" altLang="ja-JP" dirty="0"/>
              <a:t>requests(</a:t>
            </a:r>
            <a:r>
              <a:rPr lang="ja-JP" altLang="en-US" dirty="0"/>
              <a:t>从</a:t>
            </a:r>
            <a:r>
              <a:rPr lang="en-US" altLang="ja-JP" dirty="0"/>
              <a:t>external IP</a:t>
            </a:r>
            <a:r>
              <a:rPr lang="ja-JP" altLang="en-US" dirty="0"/>
              <a:t>来的</a:t>
            </a:r>
            <a:r>
              <a:rPr lang="en-US" altLang="ja-JP" dirty="0"/>
              <a:t>requests)</a:t>
            </a:r>
            <a:endParaRPr lang="en-US" dirty="0"/>
          </a:p>
        </p:txBody>
      </p:sp>
      <p:sp>
        <p:nvSpPr>
          <p:cNvPr id="3" name="TextBox 2">
            <a:extLst>
              <a:ext uri="{FF2B5EF4-FFF2-40B4-BE49-F238E27FC236}">
                <a16:creationId xmlns:a16="http://schemas.microsoft.com/office/drawing/2014/main" id="{752F77DD-3B9F-4823-9A5F-B1D912AC1C3C}"/>
              </a:ext>
            </a:extLst>
          </p:cNvPr>
          <p:cNvSpPr txBox="1"/>
          <p:nvPr/>
        </p:nvSpPr>
        <p:spPr>
          <a:xfrm>
            <a:off x="217935" y="-1529703"/>
            <a:ext cx="9086013" cy="646331"/>
          </a:xfrm>
          <a:prstGeom prst="rect">
            <a:avLst/>
          </a:prstGeom>
          <a:noFill/>
        </p:spPr>
        <p:txBody>
          <a:bodyPr wrap="none" rtlCol="0">
            <a:spAutoFit/>
          </a:bodyPr>
          <a:lstStyle/>
          <a:p>
            <a:r>
              <a:rPr lang="ja-JP" altLang="en-US" dirty="0"/>
              <a:t>建立</a:t>
            </a:r>
            <a:r>
              <a:rPr lang="en-US" altLang="ja-JP" dirty="0"/>
              <a:t>managed instance group</a:t>
            </a:r>
            <a:r>
              <a:rPr lang="ja-JP" altLang="en-US" dirty="0"/>
              <a:t>的时候，最好先做一个</a:t>
            </a:r>
            <a:r>
              <a:rPr lang="en-US" altLang="ja-JP" dirty="0"/>
              <a:t>custom image</a:t>
            </a:r>
            <a:r>
              <a:rPr lang="ja-JP" altLang="en-US" dirty="0"/>
              <a:t> </a:t>
            </a:r>
            <a:r>
              <a:rPr lang="en-US" altLang="ja-JP" dirty="0"/>
              <a:t>(</a:t>
            </a:r>
            <a:r>
              <a:rPr lang="ja-JP" altLang="en-US" dirty="0"/>
              <a:t>里面安装有需要的</a:t>
            </a:r>
            <a:r>
              <a:rPr lang="en-US" altLang="ja-JP" dirty="0"/>
              <a:t>app)</a:t>
            </a:r>
          </a:p>
          <a:p>
            <a:r>
              <a:rPr lang="ja-JP" altLang="en-US" dirty="0"/>
              <a:t>这样</a:t>
            </a:r>
            <a:r>
              <a:rPr lang="en-US" altLang="ja-JP" dirty="0"/>
              <a:t>group</a:t>
            </a:r>
            <a:r>
              <a:rPr lang="ja-JP" altLang="en-US" dirty="0"/>
              <a:t>在</a:t>
            </a:r>
            <a:r>
              <a:rPr lang="en-US" altLang="ja-JP" dirty="0" err="1"/>
              <a:t>autoscale</a:t>
            </a:r>
            <a:r>
              <a:rPr lang="en-US" altLang="ja-JP" dirty="0"/>
              <a:t> VM</a:t>
            </a:r>
            <a:r>
              <a:rPr lang="ja-JP" altLang="en-US" dirty="0"/>
              <a:t>的时候，就可以用那个</a:t>
            </a:r>
            <a:r>
              <a:rPr lang="en-US" altLang="ja-JP" dirty="0"/>
              <a:t>custom image</a:t>
            </a:r>
            <a:r>
              <a:rPr lang="ja-JP" altLang="en-US" dirty="0"/>
              <a:t>创建</a:t>
            </a:r>
            <a:r>
              <a:rPr lang="en-US" altLang="ja-JP" dirty="0"/>
              <a:t>VM</a:t>
            </a:r>
            <a:r>
              <a:rPr lang="ja-JP" altLang="en-US" dirty="0"/>
              <a:t>了</a:t>
            </a:r>
            <a:endParaRPr lang="en-US" dirty="0"/>
          </a:p>
        </p:txBody>
      </p:sp>
      <p:pic>
        <p:nvPicPr>
          <p:cNvPr id="13" name="Picture 12">
            <a:extLst>
              <a:ext uri="{FF2B5EF4-FFF2-40B4-BE49-F238E27FC236}">
                <a16:creationId xmlns:a16="http://schemas.microsoft.com/office/drawing/2014/main" id="{713D2EA5-3B0A-44AF-8CF1-9AC3AAFC864D}"/>
              </a:ext>
            </a:extLst>
          </p:cNvPr>
          <p:cNvPicPr>
            <a:picLocks noChangeAspect="1"/>
          </p:cNvPicPr>
          <p:nvPr/>
        </p:nvPicPr>
        <p:blipFill>
          <a:blip r:embed="rId7"/>
          <a:stretch>
            <a:fillRect/>
          </a:stretch>
        </p:blipFill>
        <p:spPr>
          <a:xfrm>
            <a:off x="12192000" y="7597"/>
            <a:ext cx="6051733" cy="3104912"/>
          </a:xfrm>
          <a:prstGeom prst="rect">
            <a:avLst/>
          </a:prstGeom>
        </p:spPr>
      </p:pic>
    </p:spTree>
    <p:extLst>
      <p:ext uri="{BB962C8B-B14F-4D97-AF65-F5344CB8AC3E}">
        <p14:creationId xmlns:p14="http://schemas.microsoft.com/office/powerpoint/2010/main" val="99123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7A63F-4CA7-43F9-B1AA-33F1AD510056}"/>
              </a:ext>
            </a:extLst>
          </p:cNvPr>
          <p:cNvPicPr>
            <a:picLocks noChangeAspect="1"/>
          </p:cNvPicPr>
          <p:nvPr/>
        </p:nvPicPr>
        <p:blipFill>
          <a:blip r:embed="rId2"/>
          <a:stretch>
            <a:fillRect/>
          </a:stretch>
        </p:blipFill>
        <p:spPr>
          <a:xfrm>
            <a:off x="0" y="57150"/>
            <a:ext cx="4286250" cy="3371850"/>
          </a:xfrm>
          <a:prstGeom prst="rect">
            <a:avLst/>
          </a:prstGeom>
        </p:spPr>
      </p:pic>
      <p:pic>
        <p:nvPicPr>
          <p:cNvPr id="5" name="Picture 4">
            <a:extLst>
              <a:ext uri="{FF2B5EF4-FFF2-40B4-BE49-F238E27FC236}">
                <a16:creationId xmlns:a16="http://schemas.microsoft.com/office/drawing/2014/main" id="{CE7D20DF-DFDB-4509-BEC7-72E2C71E0B5E}"/>
              </a:ext>
            </a:extLst>
          </p:cNvPr>
          <p:cNvPicPr>
            <a:picLocks noChangeAspect="1"/>
          </p:cNvPicPr>
          <p:nvPr/>
        </p:nvPicPr>
        <p:blipFill>
          <a:blip r:embed="rId3"/>
          <a:stretch>
            <a:fillRect/>
          </a:stretch>
        </p:blipFill>
        <p:spPr>
          <a:xfrm>
            <a:off x="4609954" y="76200"/>
            <a:ext cx="4210050" cy="3352800"/>
          </a:xfrm>
          <a:prstGeom prst="rect">
            <a:avLst/>
          </a:prstGeom>
        </p:spPr>
      </p:pic>
      <p:pic>
        <p:nvPicPr>
          <p:cNvPr id="6" name="Picture 5">
            <a:extLst>
              <a:ext uri="{FF2B5EF4-FFF2-40B4-BE49-F238E27FC236}">
                <a16:creationId xmlns:a16="http://schemas.microsoft.com/office/drawing/2014/main" id="{9C944221-7A2E-43AA-BD95-6772A78A160B}"/>
              </a:ext>
            </a:extLst>
          </p:cNvPr>
          <p:cNvPicPr>
            <a:picLocks noChangeAspect="1"/>
          </p:cNvPicPr>
          <p:nvPr/>
        </p:nvPicPr>
        <p:blipFill>
          <a:blip r:embed="rId4"/>
          <a:stretch>
            <a:fillRect/>
          </a:stretch>
        </p:blipFill>
        <p:spPr>
          <a:xfrm>
            <a:off x="33337" y="3892280"/>
            <a:ext cx="4219575" cy="3314700"/>
          </a:xfrm>
          <a:prstGeom prst="rect">
            <a:avLst/>
          </a:prstGeom>
        </p:spPr>
      </p:pic>
      <p:sp>
        <p:nvSpPr>
          <p:cNvPr id="7" name="TextBox 6">
            <a:extLst>
              <a:ext uri="{FF2B5EF4-FFF2-40B4-BE49-F238E27FC236}">
                <a16:creationId xmlns:a16="http://schemas.microsoft.com/office/drawing/2014/main" id="{71F7448D-95F0-400B-B961-4C6956EC4FE9}"/>
              </a:ext>
            </a:extLst>
          </p:cNvPr>
          <p:cNvSpPr txBox="1"/>
          <p:nvPr/>
        </p:nvSpPr>
        <p:spPr>
          <a:xfrm>
            <a:off x="4914900" y="4000500"/>
            <a:ext cx="7277100" cy="1477328"/>
          </a:xfrm>
          <a:prstGeom prst="rect">
            <a:avLst/>
          </a:prstGeom>
          <a:noFill/>
        </p:spPr>
        <p:txBody>
          <a:bodyPr wrap="square" rtlCol="0">
            <a:spAutoFit/>
          </a:bodyPr>
          <a:lstStyle/>
          <a:p>
            <a:r>
              <a:rPr lang="en-US" altLang="zh-CN" b="1" dirty="0">
                <a:solidFill>
                  <a:srgbClr val="FF0000"/>
                </a:solidFill>
              </a:rPr>
              <a:t>SaaS,</a:t>
            </a:r>
            <a:r>
              <a:rPr lang="zh-CN" altLang="en-US" b="1" dirty="0">
                <a:solidFill>
                  <a:srgbClr val="FF0000"/>
                </a:solidFill>
              </a:rPr>
              <a:t> </a:t>
            </a:r>
            <a:r>
              <a:rPr lang="en-US" altLang="zh-CN" b="1" dirty="0" err="1">
                <a:solidFill>
                  <a:srgbClr val="FF0000"/>
                </a:solidFill>
              </a:rPr>
              <a:t>Paas</a:t>
            </a:r>
            <a:r>
              <a:rPr lang="en-US" altLang="zh-CN" b="1" dirty="0">
                <a:solidFill>
                  <a:srgbClr val="FF0000"/>
                </a:solidFill>
              </a:rPr>
              <a:t>,</a:t>
            </a:r>
            <a:r>
              <a:rPr lang="zh-CN" altLang="en-US" b="1" dirty="0">
                <a:solidFill>
                  <a:srgbClr val="FF0000"/>
                </a:solidFill>
              </a:rPr>
              <a:t> </a:t>
            </a:r>
            <a:r>
              <a:rPr lang="en-US" altLang="zh-CN" b="1" dirty="0" err="1">
                <a:solidFill>
                  <a:srgbClr val="FF0000"/>
                </a:solidFill>
              </a:rPr>
              <a:t>Iaas</a:t>
            </a:r>
            <a:r>
              <a:rPr lang="zh-CN" altLang="en-US" b="1" dirty="0">
                <a:solidFill>
                  <a:srgbClr val="FF0000"/>
                </a:solidFill>
              </a:rPr>
              <a:t> </a:t>
            </a:r>
            <a:r>
              <a:rPr lang="en-US" altLang="zh-CN" dirty="0"/>
              <a:t>structures.</a:t>
            </a:r>
          </a:p>
          <a:p>
            <a:pPr marL="285750" indent="-285750">
              <a:buFont typeface="Arial" panose="020B0604020202020204" pitchFamily="34" charset="0"/>
              <a:buChar char="•"/>
            </a:pPr>
            <a:r>
              <a:rPr lang="en-US" dirty="0" err="1"/>
              <a:t>Paas</a:t>
            </a:r>
            <a:r>
              <a:rPr lang="en-US" dirty="0"/>
              <a:t>  let you bind your application code to libraries that give access to the infrastructure your application needs</a:t>
            </a:r>
          </a:p>
          <a:p>
            <a:pPr marL="285750" indent="-285750">
              <a:buFont typeface="Arial" panose="020B0604020202020204" pitchFamily="34" charset="0"/>
              <a:buChar char="•"/>
            </a:pPr>
            <a:r>
              <a:rPr lang="en-US" dirty="0" err="1"/>
              <a:t>Iaas</a:t>
            </a:r>
            <a:r>
              <a:rPr lang="en-US" dirty="0"/>
              <a:t> provide raw compute, storage, and network, organized in ways that are familiar from physical data centers</a:t>
            </a:r>
          </a:p>
        </p:txBody>
      </p:sp>
    </p:spTree>
    <p:extLst>
      <p:ext uri="{BB962C8B-B14F-4D97-AF65-F5344CB8AC3E}">
        <p14:creationId xmlns:p14="http://schemas.microsoft.com/office/powerpoint/2010/main" val="127050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D59D5-D0CA-4E41-A252-E8AFB3039839}"/>
              </a:ext>
            </a:extLst>
          </p:cNvPr>
          <p:cNvSpPr txBox="1"/>
          <p:nvPr/>
        </p:nvSpPr>
        <p:spPr>
          <a:xfrm>
            <a:off x="1" y="0"/>
            <a:ext cx="6595050" cy="3139321"/>
          </a:xfrm>
          <a:prstGeom prst="rect">
            <a:avLst/>
          </a:prstGeom>
          <a:noFill/>
        </p:spPr>
        <p:txBody>
          <a:bodyPr wrap="square" rtlCol="0">
            <a:spAutoFit/>
          </a:bodyPr>
          <a:lstStyle/>
          <a:p>
            <a:r>
              <a:rPr lang="en-US" dirty="0"/>
              <a:t>Autoscaling</a:t>
            </a:r>
          </a:p>
          <a:p>
            <a:pPr marL="285750" indent="-285750">
              <a:buFont typeface="Arial" panose="020B0604020202020204" pitchFamily="34" charset="0"/>
              <a:buChar char="•"/>
            </a:pPr>
            <a:r>
              <a:rPr lang="en-US" dirty="0"/>
              <a:t>1 </a:t>
            </a:r>
            <a:r>
              <a:rPr lang="en-US" dirty="0" err="1"/>
              <a:t>autoscaler</a:t>
            </a:r>
            <a:r>
              <a:rPr lang="en-US" dirty="0"/>
              <a:t> per managed instance group</a:t>
            </a:r>
          </a:p>
          <a:p>
            <a:pPr marL="285750" indent="-285750">
              <a:buFont typeface="Arial" panose="020B0604020202020204" pitchFamily="34" charset="0"/>
              <a:buChar char="•"/>
            </a:pPr>
            <a:r>
              <a:rPr lang="en-US" dirty="0"/>
              <a:t>Policy options</a:t>
            </a:r>
          </a:p>
          <a:p>
            <a:pPr marL="742950" lvl="1" indent="-285750">
              <a:buFont typeface="Arial" panose="020B0604020202020204" pitchFamily="34" charset="0"/>
              <a:buChar char="•"/>
            </a:pPr>
            <a:r>
              <a:rPr lang="en-US" dirty="0"/>
              <a:t>Average CPU utilization</a:t>
            </a:r>
          </a:p>
          <a:p>
            <a:pPr marL="742950" lvl="1" indent="-285750">
              <a:buFont typeface="Arial" panose="020B0604020202020204" pitchFamily="34" charset="0"/>
              <a:buChar char="•"/>
            </a:pPr>
            <a:r>
              <a:rPr lang="en-US" dirty="0"/>
              <a:t>HTTP load balancing serving capacity</a:t>
            </a:r>
          </a:p>
          <a:p>
            <a:pPr marL="285750" indent="-285750">
              <a:buFont typeface="Arial" panose="020B0604020202020204" pitchFamily="34" charset="0"/>
              <a:buChar char="•"/>
            </a:pPr>
            <a:r>
              <a:rPr lang="en-US" dirty="0"/>
              <a:t>Each </a:t>
            </a:r>
            <a:r>
              <a:rPr lang="en-US" dirty="0" err="1"/>
              <a:t>autoscaler</a:t>
            </a:r>
            <a:r>
              <a:rPr lang="en-US" dirty="0"/>
              <a:t> allow multiple policies (up to 5)</a:t>
            </a:r>
          </a:p>
          <a:p>
            <a:pPr marL="285750" indent="-285750">
              <a:buFont typeface="Arial" panose="020B0604020202020204" pitchFamily="34" charset="0"/>
              <a:buChar char="•"/>
            </a:pPr>
            <a:r>
              <a:rPr lang="en-US" dirty="0" err="1"/>
              <a:t>Stackdriver</a:t>
            </a:r>
            <a:r>
              <a:rPr lang="en-US" dirty="0"/>
              <a:t> metrics can be used as custom metrics for autoscaling policies.</a:t>
            </a:r>
          </a:p>
          <a:p>
            <a:pPr marL="285750" indent="-285750">
              <a:buFont typeface="Arial" panose="020B0604020202020204" pitchFamily="34" charset="0"/>
              <a:buChar char="•"/>
            </a:pPr>
            <a:r>
              <a:rPr lang="en-US" dirty="0" err="1"/>
              <a:t>Autoscaler</a:t>
            </a:r>
            <a:r>
              <a:rPr lang="en-US" dirty="0"/>
              <a:t> resolve conflicts between multiple scaling policies:</a:t>
            </a:r>
          </a:p>
          <a:p>
            <a:pPr marL="742950" lvl="1" indent="-285750">
              <a:buFont typeface="Arial" panose="020B0604020202020204" pitchFamily="34" charset="0"/>
              <a:buChar char="•"/>
            </a:pPr>
            <a:r>
              <a:rPr lang="en-US" dirty="0" err="1"/>
              <a:t>Autoscaler</a:t>
            </a:r>
            <a:r>
              <a:rPr lang="en-US" dirty="0"/>
              <a:t> select the one that recommends the most VMs, to ensure the application is supported.</a:t>
            </a:r>
          </a:p>
        </p:txBody>
      </p:sp>
      <p:pic>
        <p:nvPicPr>
          <p:cNvPr id="5" name="Picture 4">
            <a:extLst>
              <a:ext uri="{FF2B5EF4-FFF2-40B4-BE49-F238E27FC236}">
                <a16:creationId xmlns:a16="http://schemas.microsoft.com/office/drawing/2014/main" id="{28053C4F-6D70-494A-928E-76FE8D42DD1A}"/>
              </a:ext>
            </a:extLst>
          </p:cNvPr>
          <p:cNvPicPr>
            <a:picLocks noChangeAspect="1"/>
          </p:cNvPicPr>
          <p:nvPr/>
        </p:nvPicPr>
        <p:blipFill>
          <a:blip r:embed="rId2"/>
          <a:stretch>
            <a:fillRect/>
          </a:stretch>
        </p:blipFill>
        <p:spPr>
          <a:xfrm>
            <a:off x="6595050" y="0"/>
            <a:ext cx="5596950" cy="2914459"/>
          </a:xfrm>
          <a:prstGeom prst="rect">
            <a:avLst/>
          </a:prstGeom>
        </p:spPr>
      </p:pic>
    </p:spTree>
    <p:extLst>
      <p:ext uri="{BB962C8B-B14F-4D97-AF65-F5344CB8AC3E}">
        <p14:creationId xmlns:p14="http://schemas.microsoft.com/office/powerpoint/2010/main" val="14541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3064B4-855D-4D39-9FD4-B2016B6D5970}"/>
              </a:ext>
            </a:extLst>
          </p:cNvPr>
          <p:cNvSpPr/>
          <p:nvPr/>
        </p:nvSpPr>
        <p:spPr>
          <a:xfrm>
            <a:off x="0"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VPN-1</a:t>
            </a:r>
          </a:p>
          <a:p>
            <a:pPr algn="ctr"/>
            <a:r>
              <a:rPr lang="en-US" dirty="0"/>
              <a:t>Us-east1</a:t>
            </a:r>
          </a:p>
          <a:p>
            <a:pPr algn="ctr"/>
            <a:r>
              <a:rPr lang="en-US" dirty="0"/>
              <a:t>10.5.4.0/24</a:t>
            </a:r>
          </a:p>
        </p:txBody>
      </p:sp>
      <p:sp>
        <p:nvSpPr>
          <p:cNvPr id="5" name="Rectangle 4">
            <a:extLst>
              <a:ext uri="{FF2B5EF4-FFF2-40B4-BE49-F238E27FC236}">
                <a16:creationId xmlns:a16="http://schemas.microsoft.com/office/drawing/2014/main" id="{4FC32317-B102-4AD9-9EDD-F939E0362BB2}"/>
              </a:ext>
            </a:extLst>
          </p:cNvPr>
          <p:cNvSpPr/>
          <p:nvPr/>
        </p:nvSpPr>
        <p:spPr>
          <a:xfrm>
            <a:off x="9645748"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VPN-2</a:t>
            </a:r>
          </a:p>
          <a:p>
            <a:pPr algn="ctr"/>
            <a:r>
              <a:rPr lang="en-US" dirty="0"/>
              <a:t>Europe-west1</a:t>
            </a:r>
          </a:p>
          <a:p>
            <a:pPr algn="ctr"/>
            <a:r>
              <a:rPr lang="en-US" dirty="0"/>
              <a:t>10.1.3.0/24</a:t>
            </a:r>
          </a:p>
        </p:txBody>
      </p:sp>
      <p:sp>
        <p:nvSpPr>
          <p:cNvPr id="6" name="Oval 5">
            <a:extLst>
              <a:ext uri="{FF2B5EF4-FFF2-40B4-BE49-F238E27FC236}">
                <a16:creationId xmlns:a16="http://schemas.microsoft.com/office/drawing/2014/main" id="{2BA13607-BF66-4C26-BEF7-7E19FA1D818A}"/>
              </a:ext>
            </a:extLst>
          </p:cNvPr>
          <p:cNvSpPr/>
          <p:nvPr/>
        </p:nvSpPr>
        <p:spPr>
          <a:xfrm>
            <a:off x="2546252" y="3327009"/>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6130E39-91DE-4375-845C-4AF61D9B7D50}"/>
              </a:ext>
            </a:extLst>
          </p:cNvPr>
          <p:cNvSpPr/>
          <p:nvPr/>
        </p:nvSpPr>
        <p:spPr>
          <a:xfrm>
            <a:off x="9406597" y="3298873"/>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2E4155-4170-432D-B740-884AF4673BEA}"/>
              </a:ext>
            </a:extLst>
          </p:cNvPr>
          <p:cNvSpPr txBox="1"/>
          <p:nvPr/>
        </p:nvSpPr>
        <p:spPr>
          <a:xfrm>
            <a:off x="2546252" y="2929541"/>
            <a:ext cx="1284839" cy="276999"/>
          </a:xfrm>
          <a:prstGeom prst="rect">
            <a:avLst/>
          </a:prstGeom>
          <a:noFill/>
        </p:spPr>
        <p:txBody>
          <a:bodyPr wrap="none" rtlCol="0">
            <a:spAutoFit/>
          </a:bodyPr>
          <a:lstStyle/>
          <a:p>
            <a:r>
              <a:rPr lang="en-US" sz="1200" dirty="0"/>
              <a:t>STATIC_IP_VPN_1</a:t>
            </a:r>
          </a:p>
        </p:txBody>
      </p:sp>
      <p:sp>
        <p:nvSpPr>
          <p:cNvPr id="9" name="TextBox 8">
            <a:extLst>
              <a:ext uri="{FF2B5EF4-FFF2-40B4-BE49-F238E27FC236}">
                <a16:creationId xmlns:a16="http://schemas.microsoft.com/office/drawing/2014/main" id="{8A292DC1-B61F-4139-8837-9C62F155A0E4}"/>
              </a:ext>
            </a:extLst>
          </p:cNvPr>
          <p:cNvSpPr txBox="1"/>
          <p:nvPr/>
        </p:nvSpPr>
        <p:spPr>
          <a:xfrm>
            <a:off x="8360909" y="2916499"/>
            <a:ext cx="1284839" cy="276999"/>
          </a:xfrm>
          <a:prstGeom prst="rect">
            <a:avLst/>
          </a:prstGeom>
          <a:noFill/>
        </p:spPr>
        <p:txBody>
          <a:bodyPr wrap="none" rtlCol="0">
            <a:spAutoFit/>
          </a:bodyPr>
          <a:lstStyle/>
          <a:p>
            <a:r>
              <a:rPr lang="en-US" sz="1200" dirty="0"/>
              <a:t>STATIC_IP_VPN_2</a:t>
            </a:r>
          </a:p>
        </p:txBody>
      </p:sp>
      <p:pic>
        <p:nvPicPr>
          <p:cNvPr id="10" name="Picture 9">
            <a:extLst>
              <a:ext uri="{FF2B5EF4-FFF2-40B4-BE49-F238E27FC236}">
                <a16:creationId xmlns:a16="http://schemas.microsoft.com/office/drawing/2014/main" id="{D8930366-87D1-4B27-9BF2-8201DC463DF9}"/>
              </a:ext>
            </a:extLst>
          </p:cNvPr>
          <p:cNvPicPr>
            <a:picLocks noChangeAspect="1"/>
          </p:cNvPicPr>
          <p:nvPr/>
        </p:nvPicPr>
        <p:blipFill>
          <a:blip r:embed="rId2"/>
          <a:stretch>
            <a:fillRect/>
          </a:stretch>
        </p:blipFill>
        <p:spPr>
          <a:xfrm>
            <a:off x="-70173" y="5367166"/>
            <a:ext cx="5102909" cy="1638549"/>
          </a:xfrm>
          <a:prstGeom prst="rect">
            <a:avLst/>
          </a:prstGeom>
        </p:spPr>
      </p:pic>
      <p:pic>
        <p:nvPicPr>
          <p:cNvPr id="11" name="Picture 10">
            <a:extLst>
              <a:ext uri="{FF2B5EF4-FFF2-40B4-BE49-F238E27FC236}">
                <a16:creationId xmlns:a16="http://schemas.microsoft.com/office/drawing/2014/main" id="{6DE11823-A9EC-43D1-A882-105CBF015B1E}"/>
              </a:ext>
            </a:extLst>
          </p:cNvPr>
          <p:cNvPicPr>
            <a:picLocks noChangeAspect="1"/>
          </p:cNvPicPr>
          <p:nvPr/>
        </p:nvPicPr>
        <p:blipFill>
          <a:blip r:embed="rId3"/>
          <a:stretch>
            <a:fillRect/>
          </a:stretch>
        </p:blipFill>
        <p:spPr>
          <a:xfrm>
            <a:off x="7671350" y="5535642"/>
            <a:ext cx="4520650" cy="1470074"/>
          </a:xfrm>
          <a:prstGeom prst="rect">
            <a:avLst/>
          </a:prstGeom>
        </p:spPr>
      </p:pic>
      <p:pic>
        <p:nvPicPr>
          <p:cNvPr id="12" name="Picture 11">
            <a:extLst>
              <a:ext uri="{FF2B5EF4-FFF2-40B4-BE49-F238E27FC236}">
                <a16:creationId xmlns:a16="http://schemas.microsoft.com/office/drawing/2014/main" id="{FF3D257D-9206-4F0D-BCD9-B1B5557E49D2}"/>
              </a:ext>
            </a:extLst>
          </p:cNvPr>
          <p:cNvPicPr>
            <a:picLocks noChangeAspect="1"/>
          </p:cNvPicPr>
          <p:nvPr/>
        </p:nvPicPr>
        <p:blipFill>
          <a:blip r:embed="rId4"/>
          <a:stretch>
            <a:fillRect/>
          </a:stretch>
        </p:blipFill>
        <p:spPr>
          <a:xfrm>
            <a:off x="161834" y="7232453"/>
            <a:ext cx="4638894" cy="1631027"/>
          </a:xfrm>
          <a:prstGeom prst="rect">
            <a:avLst/>
          </a:prstGeom>
        </p:spPr>
      </p:pic>
      <p:pic>
        <p:nvPicPr>
          <p:cNvPr id="13" name="Picture 12">
            <a:extLst>
              <a:ext uri="{FF2B5EF4-FFF2-40B4-BE49-F238E27FC236}">
                <a16:creationId xmlns:a16="http://schemas.microsoft.com/office/drawing/2014/main" id="{42D8C04C-9C8E-403C-9881-C1EB3793CD68}"/>
              </a:ext>
            </a:extLst>
          </p:cNvPr>
          <p:cNvPicPr>
            <a:picLocks noChangeAspect="1"/>
          </p:cNvPicPr>
          <p:nvPr/>
        </p:nvPicPr>
        <p:blipFill>
          <a:blip r:embed="rId5"/>
          <a:stretch>
            <a:fillRect/>
          </a:stretch>
        </p:blipFill>
        <p:spPr>
          <a:xfrm>
            <a:off x="7615278" y="7319136"/>
            <a:ext cx="4576721" cy="1631028"/>
          </a:xfrm>
          <a:prstGeom prst="rect">
            <a:avLst/>
          </a:prstGeom>
        </p:spPr>
      </p:pic>
      <p:pic>
        <p:nvPicPr>
          <p:cNvPr id="14" name="Picture 13">
            <a:extLst>
              <a:ext uri="{FF2B5EF4-FFF2-40B4-BE49-F238E27FC236}">
                <a16:creationId xmlns:a16="http://schemas.microsoft.com/office/drawing/2014/main" id="{F468ACF5-52FF-455E-9586-8EE6850108FC}"/>
              </a:ext>
            </a:extLst>
          </p:cNvPr>
          <p:cNvPicPr>
            <a:picLocks noChangeAspect="1"/>
          </p:cNvPicPr>
          <p:nvPr/>
        </p:nvPicPr>
        <p:blipFill>
          <a:blip r:embed="rId6"/>
          <a:stretch>
            <a:fillRect/>
          </a:stretch>
        </p:blipFill>
        <p:spPr>
          <a:xfrm>
            <a:off x="161835" y="8950164"/>
            <a:ext cx="4638894" cy="1513146"/>
          </a:xfrm>
          <a:prstGeom prst="rect">
            <a:avLst/>
          </a:prstGeom>
        </p:spPr>
      </p:pic>
      <p:pic>
        <p:nvPicPr>
          <p:cNvPr id="15" name="Picture 14">
            <a:extLst>
              <a:ext uri="{FF2B5EF4-FFF2-40B4-BE49-F238E27FC236}">
                <a16:creationId xmlns:a16="http://schemas.microsoft.com/office/drawing/2014/main" id="{ECF94F51-415D-40A8-A8BD-F4DF3E09B7D4}"/>
              </a:ext>
            </a:extLst>
          </p:cNvPr>
          <p:cNvPicPr>
            <a:picLocks noChangeAspect="1"/>
          </p:cNvPicPr>
          <p:nvPr/>
        </p:nvPicPr>
        <p:blipFill>
          <a:blip r:embed="rId7"/>
          <a:stretch>
            <a:fillRect/>
          </a:stretch>
        </p:blipFill>
        <p:spPr>
          <a:xfrm>
            <a:off x="7553103" y="8950164"/>
            <a:ext cx="4638897" cy="1513147"/>
          </a:xfrm>
          <a:prstGeom prst="rect">
            <a:avLst/>
          </a:prstGeom>
        </p:spPr>
      </p:pic>
      <p:sp>
        <p:nvSpPr>
          <p:cNvPr id="16" name="TextBox 15">
            <a:extLst>
              <a:ext uri="{FF2B5EF4-FFF2-40B4-BE49-F238E27FC236}">
                <a16:creationId xmlns:a16="http://schemas.microsoft.com/office/drawing/2014/main" id="{77E2EC67-8E44-4072-8F1B-955C9FAD497B}"/>
              </a:ext>
            </a:extLst>
          </p:cNvPr>
          <p:cNvSpPr txBox="1"/>
          <p:nvPr/>
        </p:nvSpPr>
        <p:spPr>
          <a:xfrm>
            <a:off x="4649128" y="6967801"/>
            <a:ext cx="3114955" cy="369332"/>
          </a:xfrm>
          <a:prstGeom prst="rect">
            <a:avLst/>
          </a:prstGeom>
          <a:noFill/>
        </p:spPr>
        <p:txBody>
          <a:bodyPr wrap="none" rtlCol="0">
            <a:spAutoFit/>
          </a:bodyPr>
          <a:lstStyle/>
          <a:p>
            <a:r>
              <a:rPr lang="en-US" b="1" dirty="0"/>
              <a:t>IPSec</a:t>
            </a:r>
            <a:r>
              <a:rPr lang="zh-CN" altLang="en-US" b="1" dirty="0"/>
              <a:t>用</a:t>
            </a:r>
            <a:r>
              <a:rPr lang="en-US" altLang="zh-CN" b="1" dirty="0"/>
              <a:t>UDP 500</a:t>
            </a:r>
            <a:r>
              <a:rPr lang="ja-JP" altLang="en-US" b="1" dirty="0"/>
              <a:t>和</a:t>
            </a:r>
            <a:r>
              <a:rPr lang="en-US" altLang="ja-JP" b="1" dirty="0"/>
              <a:t>4500</a:t>
            </a:r>
            <a:r>
              <a:rPr lang="ja-JP" altLang="en-US" b="1" dirty="0"/>
              <a:t>来通信</a:t>
            </a:r>
            <a:endParaRPr lang="en-US" b="1" dirty="0"/>
          </a:p>
        </p:txBody>
      </p:sp>
      <p:pic>
        <p:nvPicPr>
          <p:cNvPr id="17" name="Picture 16">
            <a:extLst>
              <a:ext uri="{FF2B5EF4-FFF2-40B4-BE49-F238E27FC236}">
                <a16:creationId xmlns:a16="http://schemas.microsoft.com/office/drawing/2014/main" id="{CCA1C59E-7833-4580-9745-CF4D8403240B}"/>
              </a:ext>
            </a:extLst>
          </p:cNvPr>
          <p:cNvPicPr>
            <a:picLocks noChangeAspect="1"/>
          </p:cNvPicPr>
          <p:nvPr/>
        </p:nvPicPr>
        <p:blipFill>
          <a:blip r:embed="rId8"/>
          <a:stretch>
            <a:fillRect/>
          </a:stretch>
        </p:blipFill>
        <p:spPr>
          <a:xfrm>
            <a:off x="3956" y="-1315117"/>
            <a:ext cx="6257925" cy="2867025"/>
          </a:xfrm>
          <a:prstGeom prst="rect">
            <a:avLst/>
          </a:prstGeom>
        </p:spPr>
      </p:pic>
      <p:pic>
        <p:nvPicPr>
          <p:cNvPr id="18" name="Picture 17">
            <a:extLst>
              <a:ext uri="{FF2B5EF4-FFF2-40B4-BE49-F238E27FC236}">
                <a16:creationId xmlns:a16="http://schemas.microsoft.com/office/drawing/2014/main" id="{61D7D1B9-5FD6-4390-9F17-34B2571F9251}"/>
              </a:ext>
            </a:extLst>
          </p:cNvPr>
          <p:cNvPicPr>
            <a:picLocks noChangeAspect="1"/>
          </p:cNvPicPr>
          <p:nvPr/>
        </p:nvPicPr>
        <p:blipFill>
          <a:blip r:embed="rId9"/>
          <a:stretch>
            <a:fillRect/>
          </a:stretch>
        </p:blipFill>
        <p:spPr>
          <a:xfrm>
            <a:off x="6472934" y="-1255777"/>
            <a:ext cx="5867326" cy="2669409"/>
          </a:xfrm>
          <a:prstGeom prst="rect">
            <a:avLst/>
          </a:prstGeom>
        </p:spPr>
      </p:pic>
      <p:cxnSp>
        <p:nvCxnSpPr>
          <p:cNvPr id="20" name="Straight Arrow Connector 19">
            <a:extLst>
              <a:ext uri="{FF2B5EF4-FFF2-40B4-BE49-F238E27FC236}">
                <a16:creationId xmlns:a16="http://schemas.microsoft.com/office/drawing/2014/main" id="{080D0529-4CD9-49EE-A189-3A8CEFC330D8}"/>
              </a:ext>
            </a:extLst>
          </p:cNvPr>
          <p:cNvCxnSpPr>
            <a:stCxn id="6" idx="7"/>
            <a:endCxn id="7" idx="1"/>
          </p:cNvCxnSpPr>
          <p:nvPr/>
        </p:nvCxnSpPr>
        <p:spPr>
          <a:xfrm flipV="1">
            <a:off x="2750380" y="3336986"/>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81E1DD-3B9F-43AB-9104-BBD4C0825EC1}"/>
              </a:ext>
            </a:extLst>
          </p:cNvPr>
          <p:cNvSpPr txBox="1"/>
          <p:nvPr/>
        </p:nvSpPr>
        <p:spPr>
          <a:xfrm>
            <a:off x="5329316" y="3040930"/>
            <a:ext cx="877291" cy="276999"/>
          </a:xfrm>
          <a:prstGeom prst="rect">
            <a:avLst/>
          </a:prstGeom>
          <a:noFill/>
        </p:spPr>
        <p:txBody>
          <a:bodyPr wrap="none" rtlCol="0">
            <a:spAutoFit/>
          </a:bodyPr>
          <a:lstStyle/>
          <a:p>
            <a:r>
              <a:rPr lang="en-US" sz="1200" dirty="0"/>
              <a:t>tunnel1to2</a:t>
            </a:r>
          </a:p>
        </p:txBody>
      </p:sp>
      <p:cxnSp>
        <p:nvCxnSpPr>
          <p:cNvPr id="22" name="Straight Arrow Connector 21">
            <a:extLst>
              <a:ext uri="{FF2B5EF4-FFF2-40B4-BE49-F238E27FC236}">
                <a16:creationId xmlns:a16="http://schemas.microsoft.com/office/drawing/2014/main" id="{DF959F7C-158F-4CDC-ADB1-F425B950F882}"/>
              </a:ext>
            </a:extLst>
          </p:cNvPr>
          <p:cNvCxnSpPr>
            <a:cxnSpLocks/>
            <a:stCxn id="7" idx="3"/>
            <a:endCxn id="6" idx="5"/>
          </p:cNvCxnSpPr>
          <p:nvPr/>
        </p:nvCxnSpPr>
        <p:spPr>
          <a:xfrm flipH="1">
            <a:off x="2750380" y="3521013"/>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614D09-BED6-43BB-A60F-57834D4E945A}"/>
              </a:ext>
            </a:extLst>
          </p:cNvPr>
          <p:cNvSpPr txBox="1"/>
          <p:nvPr/>
        </p:nvSpPr>
        <p:spPr>
          <a:xfrm>
            <a:off x="5329315" y="3545632"/>
            <a:ext cx="877291" cy="276999"/>
          </a:xfrm>
          <a:prstGeom prst="rect">
            <a:avLst/>
          </a:prstGeom>
          <a:noFill/>
        </p:spPr>
        <p:txBody>
          <a:bodyPr wrap="none" rtlCol="0">
            <a:spAutoFit/>
          </a:bodyPr>
          <a:lstStyle/>
          <a:p>
            <a:r>
              <a:rPr lang="en-US" sz="1200" dirty="0"/>
              <a:t>tunnel2to1</a:t>
            </a:r>
          </a:p>
        </p:txBody>
      </p:sp>
      <p:sp>
        <p:nvSpPr>
          <p:cNvPr id="26" name="TextBox 25">
            <a:extLst>
              <a:ext uri="{FF2B5EF4-FFF2-40B4-BE49-F238E27FC236}">
                <a16:creationId xmlns:a16="http://schemas.microsoft.com/office/drawing/2014/main" id="{639BEDF7-9BBE-412F-BD00-BBA823A66F6E}"/>
              </a:ext>
            </a:extLst>
          </p:cNvPr>
          <p:cNvSpPr txBox="1"/>
          <p:nvPr/>
        </p:nvSpPr>
        <p:spPr>
          <a:xfrm>
            <a:off x="-70173" y="4770094"/>
            <a:ext cx="12262172" cy="646331"/>
          </a:xfrm>
          <a:prstGeom prst="rect">
            <a:avLst/>
          </a:prstGeom>
          <a:noFill/>
        </p:spPr>
        <p:txBody>
          <a:bodyPr wrap="square" rtlCol="0">
            <a:spAutoFit/>
          </a:bodyPr>
          <a:lstStyle/>
          <a:p>
            <a:r>
              <a:rPr lang="en-US" altLang="zh-CN" b="1" dirty="0">
                <a:solidFill>
                  <a:srgbClr val="FF0000"/>
                </a:solidFill>
              </a:rPr>
              <a:t>1. </a:t>
            </a:r>
            <a:r>
              <a:rPr lang="zh-CN" altLang="en-US" dirty="0"/>
              <a:t>下面</a:t>
            </a:r>
            <a:r>
              <a:rPr lang="en-US" altLang="zh-CN" dirty="0"/>
              <a:t>6</a:t>
            </a:r>
            <a:r>
              <a:rPr lang="ja-JP" altLang="en-US" dirty="0"/>
              <a:t>图，是用来</a:t>
            </a:r>
            <a:r>
              <a:rPr lang="en-US" altLang="ja-JP" dirty="0"/>
              <a:t>config VPN-1</a:t>
            </a:r>
            <a:r>
              <a:rPr lang="ja-JP" altLang="en-US" dirty="0"/>
              <a:t>和</a:t>
            </a:r>
            <a:r>
              <a:rPr lang="en-US" altLang="ja-JP" dirty="0"/>
              <a:t>VPN-2</a:t>
            </a:r>
            <a:r>
              <a:rPr lang="ja-JP" altLang="en-US" dirty="0"/>
              <a:t>各自的</a:t>
            </a:r>
            <a:r>
              <a:rPr lang="en-US" altLang="ja-JP" dirty="0"/>
              <a:t>VPN Gateway</a:t>
            </a:r>
            <a:r>
              <a:rPr lang="ja-JP" altLang="en-US" dirty="0"/>
              <a:t>的</a:t>
            </a:r>
            <a:r>
              <a:rPr lang="en-US" altLang="ja-JP" dirty="0"/>
              <a:t>,VPN Gateway</a:t>
            </a:r>
            <a:r>
              <a:rPr lang="ja-JP" altLang="en-US" dirty="0"/>
              <a:t>的目的是，当</a:t>
            </a:r>
            <a:r>
              <a:rPr lang="en-US" altLang="ja-JP" dirty="0"/>
              <a:t>packet</a:t>
            </a:r>
            <a:r>
              <a:rPr lang="ja-JP" altLang="en-US" dirty="0"/>
              <a:t>是</a:t>
            </a:r>
            <a:r>
              <a:rPr lang="en-US" altLang="ja-JP" dirty="0"/>
              <a:t>ESP</a:t>
            </a:r>
            <a:r>
              <a:rPr lang="ja-JP" altLang="en-US" dirty="0"/>
              <a:t>或</a:t>
            </a:r>
            <a:r>
              <a:rPr lang="en-US" altLang="ja-JP" dirty="0"/>
              <a:t>UDP500</a:t>
            </a:r>
            <a:r>
              <a:rPr lang="ja-JP" altLang="en-US" dirty="0"/>
              <a:t>或</a:t>
            </a:r>
            <a:r>
              <a:rPr lang="en-US" altLang="ja-JP" dirty="0"/>
              <a:t>UDP4500</a:t>
            </a:r>
            <a:r>
              <a:rPr lang="ja-JP" altLang="en-US" dirty="0"/>
              <a:t>时，把</a:t>
            </a:r>
            <a:r>
              <a:rPr lang="en-US" altLang="ja-JP" dirty="0" err="1"/>
              <a:t>packetforward</a:t>
            </a:r>
            <a:r>
              <a:rPr lang="ja-JP" altLang="en-US" dirty="0"/>
              <a:t>给各自的</a:t>
            </a:r>
            <a:r>
              <a:rPr lang="en-US" altLang="ja-JP" dirty="0"/>
              <a:t>STATIC_IP_VPN_? (VPN Gateway</a:t>
            </a:r>
            <a:r>
              <a:rPr lang="ja-JP" altLang="en-US" dirty="0"/>
              <a:t>就是来</a:t>
            </a:r>
            <a:r>
              <a:rPr lang="en-US" altLang="ja-JP" dirty="0"/>
              <a:t>handle</a:t>
            </a:r>
            <a:r>
              <a:rPr lang="ja-JP" altLang="en-US" dirty="0"/>
              <a:t>所有</a:t>
            </a:r>
            <a:r>
              <a:rPr lang="en-US" altLang="ja-JP" dirty="0"/>
              <a:t>IPSec</a:t>
            </a:r>
            <a:r>
              <a:rPr lang="ja-JP" altLang="en-US" dirty="0"/>
              <a:t>通信</a:t>
            </a:r>
            <a:r>
              <a:rPr lang="en-US" altLang="ja-JP" dirty="0"/>
              <a:t>)</a:t>
            </a:r>
          </a:p>
        </p:txBody>
      </p:sp>
      <p:sp>
        <p:nvSpPr>
          <p:cNvPr id="27" name="TextBox 26">
            <a:extLst>
              <a:ext uri="{FF2B5EF4-FFF2-40B4-BE49-F238E27FC236}">
                <a16:creationId xmlns:a16="http://schemas.microsoft.com/office/drawing/2014/main" id="{59ECDE67-F5DA-4F50-AA2A-CEFAC6DEE66A}"/>
              </a:ext>
            </a:extLst>
          </p:cNvPr>
          <p:cNvSpPr txBox="1"/>
          <p:nvPr/>
        </p:nvSpPr>
        <p:spPr>
          <a:xfrm>
            <a:off x="0" y="-1777099"/>
            <a:ext cx="6319359" cy="369332"/>
          </a:xfrm>
          <a:prstGeom prst="rect">
            <a:avLst/>
          </a:prstGeom>
          <a:noFill/>
        </p:spPr>
        <p:txBody>
          <a:bodyPr wrap="none" rtlCol="0">
            <a:spAutoFit/>
          </a:bodyPr>
          <a:lstStyle/>
          <a:p>
            <a:r>
              <a:rPr lang="en-US" altLang="zh-CN" b="1" dirty="0">
                <a:solidFill>
                  <a:srgbClr val="FF0000"/>
                </a:solidFill>
              </a:rPr>
              <a:t>2. </a:t>
            </a:r>
            <a:r>
              <a:rPr lang="zh-CN" altLang="en-US" dirty="0"/>
              <a:t>下面</a:t>
            </a:r>
            <a:r>
              <a:rPr lang="en-US" altLang="ja-JP" dirty="0"/>
              <a:t>2</a:t>
            </a:r>
            <a:r>
              <a:rPr lang="ja-JP" altLang="en-US" dirty="0"/>
              <a:t>图，是用来建立</a:t>
            </a:r>
            <a:r>
              <a:rPr lang="en-US" altLang="ja-JP" dirty="0"/>
              <a:t>VPN-1</a:t>
            </a:r>
            <a:r>
              <a:rPr lang="ja-JP" altLang="en-US" dirty="0"/>
              <a:t>和</a:t>
            </a:r>
            <a:r>
              <a:rPr lang="en-US" altLang="ja-JP" dirty="0"/>
              <a:t>VPN-2</a:t>
            </a:r>
            <a:r>
              <a:rPr lang="ja-JP" altLang="en-US" dirty="0"/>
              <a:t>之间的两条通信通道的</a:t>
            </a:r>
            <a:endParaRPr lang="en-US" dirty="0"/>
          </a:p>
        </p:txBody>
      </p:sp>
      <p:pic>
        <p:nvPicPr>
          <p:cNvPr id="28" name="Picture 27">
            <a:extLst>
              <a:ext uri="{FF2B5EF4-FFF2-40B4-BE49-F238E27FC236}">
                <a16:creationId xmlns:a16="http://schemas.microsoft.com/office/drawing/2014/main" id="{62BAFFC3-D68F-4BAE-8D2D-33C7BA46F974}"/>
              </a:ext>
            </a:extLst>
          </p:cNvPr>
          <p:cNvPicPr>
            <a:picLocks noChangeAspect="1"/>
          </p:cNvPicPr>
          <p:nvPr/>
        </p:nvPicPr>
        <p:blipFill>
          <a:blip r:embed="rId10"/>
          <a:stretch>
            <a:fillRect/>
          </a:stretch>
        </p:blipFill>
        <p:spPr>
          <a:xfrm>
            <a:off x="40241" y="-4109845"/>
            <a:ext cx="6238875" cy="2019300"/>
          </a:xfrm>
          <a:prstGeom prst="rect">
            <a:avLst/>
          </a:prstGeom>
        </p:spPr>
      </p:pic>
      <p:pic>
        <p:nvPicPr>
          <p:cNvPr id="29" name="Picture 28">
            <a:extLst>
              <a:ext uri="{FF2B5EF4-FFF2-40B4-BE49-F238E27FC236}">
                <a16:creationId xmlns:a16="http://schemas.microsoft.com/office/drawing/2014/main" id="{D2B4B1FF-6528-4F94-814A-9AE58659B9A6}"/>
              </a:ext>
            </a:extLst>
          </p:cNvPr>
          <p:cNvPicPr>
            <a:picLocks noChangeAspect="1"/>
          </p:cNvPicPr>
          <p:nvPr/>
        </p:nvPicPr>
        <p:blipFill>
          <a:blip r:embed="rId11"/>
          <a:stretch>
            <a:fillRect/>
          </a:stretch>
        </p:blipFill>
        <p:spPr>
          <a:xfrm>
            <a:off x="6531073" y="-4262263"/>
            <a:ext cx="6229350" cy="2124075"/>
          </a:xfrm>
          <a:prstGeom prst="rect">
            <a:avLst/>
          </a:prstGeom>
        </p:spPr>
      </p:pic>
      <p:sp>
        <p:nvSpPr>
          <p:cNvPr id="30" name="TextBox 29">
            <a:extLst>
              <a:ext uri="{FF2B5EF4-FFF2-40B4-BE49-F238E27FC236}">
                <a16:creationId xmlns:a16="http://schemas.microsoft.com/office/drawing/2014/main" id="{3A2376F8-C1C6-4A10-91AA-321305C5DE41}"/>
              </a:ext>
            </a:extLst>
          </p:cNvPr>
          <p:cNvSpPr txBox="1"/>
          <p:nvPr/>
        </p:nvSpPr>
        <p:spPr>
          <a:xfrm>
            <a:off x="-185208" y="-4843507"/>
            <a:ext cx="11029045" cy="646331"/>
          </a:xfrm>
          <a:prstGeom prst="rect">
            <a:avLst/>
          </a:prstGeom>
          <a:noFill/>
        </p:spPr>
        <p:txBody>
          <a:bodyPr wrap="none" rtlCol="0">
            <a:spAutoFit/>
          </a:bodyPr>
          <a:lstStyle/>
          <a:p>
            <a:r>
              <a:rPr lang="en-US" altLang="zh-CN" b="1" dirty="0">
                <a:solidFill>
                  <a:srgbClr val="FF0000"/>
                </a:solidFill>
              </a:rPr>
              <a:t>3. </a:t>
            </a:r>
            <a:r>
              <a:rPr lang="zh-CN" altLang="en-US" dirty="0"/>
              <a:t>下面</a:t>
            </a:r>
            <a:r>
              <a:rPr lang="en-US" altLang="ja-JP" dirty="0"/>
              <a:t>2</a:t>
            </a:r>
            <a:r>
              <a:rPr lang="ja-JP" altLang="en-US" dirty="0"/>
              <a:t>图，是用来设置</a:t>
            </a:r>
            <a:r>
              <a:rPr lang="en-US" altLang="ja-JP" dirty="0"/>
              <a:t>VPN-1</a:t>
            </a:r>
            <a:r>
              <a:rPr lang="ja-JP" altLang="en-US" dirty="0"/>
              <a:t>和</a:t>
            </a:r>
            <a:r>
              <a:rPr lang="en-US" altLang="ja-JP" dirty="0"/>
              <a:t>VPN-2</a:t>
            </a:r>
            <a:r>
              <a:rPr lang="ja-JP" altLang="en-US" dirty="0"/>
              <a:t>各自的</a:t>
            </a:r>
            <a:r>
              <a:rPr lang="en-US" altLang="ja-JP" dirty="0"/>
              <a:t>router</a:t>
            </a:r>
            <a:r>
              <a:rPr lang="ja-JP" altLang="en-US" dirty="0"/>
              <a:t>，当</a:t>
            </a:r>
            <a:r>
              <a:rPr lang="en-US" altLang="ja-JP" dirty="0"/>
              <a:t>destination-range</a:t>
            </a:r>
            <a:r>
              <a:rPr lang="ja-JP" altLang="en-US" dirty="0"/>
              <a:t>是以下的时候，把包给各自的</a:t>
            </a:r>
            <a:r>
              <a:rPr lang="en-US" altLang="ja-JP" dirty="0"/>
              <a:t>tunnel</a:t>
            </a:r>
          </a:p>
          <a:p>
            <a:r>
              <a:rPr lang="ja-JP" altLang="en-US" dirty="0"/>
              <a:t>例：在</a:t>
            </a:r>
            <a:r>
              <a:rPr lang="en-US" altLang="ja-JP" dirty="0"/>
              <a:t>VPN-1</a:t>
            </a:r>
            <a:r>
              <a:rPr lang="ja-JP" altLang="en-US" dirty="0"/>
              <a:t>中，如果有</a:t>
            </a:r>
            <a:r>
              <a:rPr lang="en-US" altLang="ja-JP" dirty="0"/>
              <a:t>packet</a:t>
            </a:r>
            <a:r>
              <a:rPr lang="ja-JP" altLang="en-US" dirty="0"/>
              <a:t>的</a:t>
            </a:r>
            <a:r>
              <a:rPr lang="en-US" altLang="ja-JP" dirty="0" err="1"/>
              <a:t>dest</a:t>
            </a:r>
            <a:r>
              <a:rPr lang="en-US" altLang="ja-JP" dirty="0"/>
              <a:t> IP</a:t>
            </a:r>
            <a:r>
              <a:rPr lang="ja-JP" altLang="en-US" dirty="0"/>
              <a:t>是在</a:t>
            </a:r>
            <a:r>
              <a:rPr lang="en-US" altLang="ja-JP" dirty="0"/>
              <a:t>10.1.3.0/24</a:t>
            </a:r>
            <a:r>
              <a:rPr lang="ja-JP" altLang="en-US" dirty="0"/>
              <a:t>范围内的，就把这个</a:t>
            </a:r>
            <a:r>
              <a:rPr lang="en-US" altLang="ja-JP" dirty="0"/>
              <a:t>packet</a:t>
            </a:r>
            <a:r>
              <a:rPr lang="ja-JP" altLang="en-US" dirty="0"/>
              <a:t>给</a:t>
            </a:r>
            <a:r>
              <a:rPr lang="en-US" altLang="ja-JP" dirty="0"/>
              <a:t>tunnel1to2</a:t>
            </a:r>
          </a:p>
        </p:txBody>
      </p:sp>
      <p:sp>
        <p:nvSpPr>
          <p:cNvPr id="31" name="TextBox 30">
            <a:extLst>
              <a:ext uri="{FF2B5EF4-FFF2-40B4-BE49-F238E27FC236}">
                <a16:creationId xmlns:a16="http://schemas.microsoft.com/office/drawing/2014/main" id="{27A4A60A-D450-4C6F-AFF9-4C5E8E0C8DAE}"/>
              </a:ext>
            </a:extLst>
          </p:cNvPr>
          <p:cNvSpPr txBox="1"/>
          <p:nvPr/>
        </p:nvSpPr>
        <p:spPr>
          <a:xfrm>
            <a:off x="161834" y="-6105378"/>
            <a:ext cx="9954983" cy="923330"/>
          </a:xfrm>
          <a:prstGeom prst="rect">
            <a:avLst/>
          </a:prstGeom>
          <a:noFill/>
        </p:spPr>
        <p:txBody>
          <a:bodyPr wrap="square" rtlCol="0">
            <a:spAutoFit/>
          </a:bodyPr>
          <a:lstStyle/>
          <a:p>
            <a:r>
              <a:rPr lang="ja-JP" altLang="en-US" dirty="0"/>
              <a:t>这张</a:t>
            </a:r>
            <a:r>
              <a:rPr lang="en-US" altLang="ja-JP" dirty="0"/>
              <a:t>Slide</a:t>
            </a:r>
            <a:r>
              <a:rPr lang="ja-JP" altLang="en-US" dirty="0"/>
              <a:t>介绍了 </a:t>
            </a:r>
            <a:r>
              <a:rPr lang="en-US" altLang="ja-JP" dirty="0"/>
              <a:t>IPSec</a:t>
            </a:r>
            <a:r>
              <a:rPr lang="ja-JP" altLang="en-US" dirty="0"/>
              <a:t>的</a:t>
            </a:r>
            <a:r>
              <a:rPr lang="en-US" altLang="ja-JP" dirty="0"/>
              <a:t>ESP</a:t>
            </a:r>
            <a:r>
              <a:rPr lang="ja-JP" altLang="en-US" dirty="0"/>
              <a:t>通信信道的</a:t>
            </a:r>
            <a:r>
              <a:rPr lang="en-US" altLang="ja-JP" dirty="0"/>
              <a:t>config</a:t>
            </a:r>
            <a:r>
              <a:rPr lang="ja-JP" altLang="en-US" dirty="0"/>
              <a:t>方法</a:t>
            </a:r>
            <a:endParaRPr lang="en-US" altLang="ja-JP" dirty="0"/>
          </a:p>
          <a:p>
            <a:r>
              <a:rPr lang="ja-JP" altLang="en-US" dirty="0"/>
              <a:t>本来</a:t>
            </a:r>
            <a:r>
              <a:rPr lang="en-US" altLang="ja-JP" dirty="0"/>
              <a:t>server-1</a:t>
            </a:r>
            <a:r>
              <a:rPr lang="ja-JP" altLang="en-US" dirty="0"/>
              <a:t>和</a:t>
            </a:r>
            <a:r>
              <a:rPr lang="en-US" altLang="ja-JP" dirty="0"/>
              <a:t>server-2</a:t>
            </a:r>
            <a:r>
              <a:rPr lang="ja-JP" altLang="en-US" dirty="0"/>
              <a:t>只能用双方的</a:t>
            </a:r>
            <a:r>
              <a:rPr lang="en-US" altLang="ja-JP" dirty="0"/>
              <a:t>external IP (Global IP)</a:t>
            </a:r>
            <a:r>
              <a:rPr lang="ja-JP" altLang="en-US" dirty="0"/>
              <a:t>来通信，但</a:t>
            </a:r>
            <a:r>
              <a:rPr lang="en-US" altLang="ja-JP" dirty="0"/>
              <a:t>config</a:t>
            </a:r>
            <a:r>
              <a:rPr lang="ja-JP" altLang="en-US" dirty="0"/>
              <a:t>好之后，</a:t>
            </a:r>
            <a:r>
              <a:rPr lang="en-US" altLang="ja-JP" dirty="0"/>
              <a:t>server-1</a:t>
            </a:r>
            <a:r>
              <a:rPr lang="ja-JP" altLang="en-US" dirty="0"/>
              <a:t>和</a:t>
            </a:r>
            <a:r>
              <a:rPr lang="en-US" altLang="ja-JP" dirty="0"/>
              <a:t>server-2</a:t>
            </a:r>
            <a:r>
              <a:rPr lang="ja-JP" altLang="en-US" dirty="0"/>
              <a:t>就能用双方的</a:t>
            </a:r>
            <a:r>
              <a:rPr lang="en-US" altLang="ja-JP" dirty="0"/>
              <a:t>internal IP</a:t>
            </a:r>
            <a:r>
              <a:rPr lang="ja-JP" altLang="en-US" dirty="0"/>
              <a:t>进行通信了，并且通信用</a:t>
            </a:r>
            <a:r>
              <a:rPr lang="en-US" altLang="ja-JP" dirty="0"/>
              <a:t>IPSec</a:t>
            </a:r>
            <a:r>
              <a:rPr lang="ja-JP" altLang="en-US" dirty="0"/>
              <a:t>的</a:t>
            </a:r>
            <a:r>
              <a:rPr lang="en-US" altLang="ja-JP" dirty="0"/>
              <a:t>ESP protocol</a:t>
            </a:r>
            <a:r>
              <a:rPr lang="ja-JP" altLang="en-US" dirty="0"/>
              <a:t>加密</a:t>
            </a:r>
            <a:endParaRPr lang="en-US" dirty="0"/>
          </a:p>
        </p:txBody>
      </p:sp>
      <p:sp>
        <p:nvSpPr>
          <p:cNvPr id="32" name="Rectangle 31">
            <a:extLst>
              <a:ext uri="{FF2B5EF4-FFF2-40B4-BE49-F238E27FC236}">
                <a16:creationId xmlns:a16="http://schemas.microsoft.com/office/drawing/2014/main" id="{3AFB7814-553D-449D-8CB7-7AD0DA7A1668}"/>
              </a:ext>
            </a:extLst>
          </p:cNvPr>
          <p:cNvSpPr/>
          <p:nvPr/>
        </p:nvSpPr>
        <p:spPr>
          <a:xfrm>
            <a:off x="464234" y="3822631"/>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Server-1</a:t>
            </a:r>
          </a:p>
          <a:p>
            <a:pPr algn="ctr"/>
            <a:r>
              <a:rPr lang="en-US" dirty="0"/>
              <a:t>10.5.4.2</a:t>
            </a:r>
          </a:p>
        </p:txBody>
      </p:sp>
      <p:sp>
        <p:nvSpPr>
          <p:cNvPr id="33" name="Rectangle 32">
            <a:extLst>
              <a:ext uri="{FF2B5EF4-FFF2-40B4-BE49-F238E27FC236}">
                <a16:creationId xmlns:a16="http://schemas.microsoft.com/office/drawing/2014/main" id="{A3D18E45-85E4-4085-9728-C4FE556100FF}"/>
              </a:ext>
            </a:extLst>
          </p:cNvPr>
          <p:cNvSpPr/>
          <p:nvPr/>
        </p:nvSpPr>
        <p:spPr>
          <a:xfrm>
            <a:off x="10116817" y="3822630"/>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Server-2</a:t>
            </a:r>
          </a:p>
          <a:p>
            <a:pPr algn="ctr"/>
            <a:r>
              <a:rPr lang="en-US" dirty="0"/>
              <a:t>10.1.3.2</a:t>
            </a:r>
          </a:p>
        </p:txBody>
      </p:sp>
    </p:spTree>
    <p:extLst>
      <p:ext uri="{BB962C8B-B14F-4D97-AF65-F5344CB8AC3E}">
        <p14:creationId xmlns:p14="http://schemas.microsoft.com/office/powerpoint/2010/main" val="379461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1FAF4-D86E-45E0-A086-9B7427C6249C}"/>
              </a:ext>
            </a:extLst>
          </p:cNvPr>
          <p:cNvSpPr txBox="1"/>
          <p:nvPr/>
        </p:nvSpPr>
        <p:spPr>
          <a:xfrm>
            <a:off x="1" y="0"/>
            <a:ext cx="4931002" cy="7725192"/>
          </a:xfrm>
          <a:prstGeom prst="rect">
            <a:avLst/>
          </a:prstGeom>
          <a:noFill/>
        </p:spPr>
        <p:txBody>
          <a:bodyPr wrap="square" rtlCol="0">
            <a:spAutoFit/>
          </a:bodyPr>
          <a:lstStyle/>
          <a:p>
            <a:r>
              <a:rPr lang="en-US" sz="1600" dirty="0"/>
              <a:t>Automating Infrastructure</a:t>
            </a:r>
          </a:p>
          <a:p>
            <a:pPr marL="285750" indent="-285750">
              <a:buFont typeface="Arial" panose="020B0604020202020204" pitchFamily="34" charset="0"/>
              <a:buChar char="•"/>
            </a:pPr>
            <a:r>
              <a:rPr lang="en-US" sz="1600" dirty="0"/>
              <a:t>Custom image</a:t>
            </a:r>
          </a:p>
          <a:p>
            <a:pPr marL="742950" lvl="1" indent="-285750">
              <a:buFont typeface="Arial" panose="020B0604020202020204" pitchFamily="34" charset="0"/>
              <a:buChar char="•"/>
            </a:pPr>
            <a:r>
              <a:rPr lang="en-US" sz="1600" dirty="0"/>
              <a:t>Backed image – with software preinstalled, fast</a:t>
            </a:r>
          </a:p>
          <a:p>
            <a:pPr marL="742950" lvl="1" indent="-285750">
              <a:buFont typeface="Arial" panose="020B0604020202020204" pitchFamily="34" charset="0"/>
              <a:buChar char="•"/>
            </a:pPr>
            <a:r>
              <a:rPr lang="en-US" sz="1600" dirty="0"/>
              <a:t>Golden image – configs are done</a:t>
            </a:r>
          </a:p>
          <a:p>
            <a:pPr marL="285750" indent="-285750">
              <a:buFont typeface="Arial" panose="020B0604020202020204" pitchFamily="34" charset="0"/>
              <a:buChar char="•"/>
            </a:pPr>
            <a:r>
              <a:rPr lang="en-US" sz="1600" dirty="0"/>
              <a:t>Instance template</a:t>
            </a:r>
          </a:p>
          <a:p>
            <a:pPr marL="742950" lvl="1" indent="-285750">
              <a:buFont typeface="Arial" panose="020B0604020202020204" pitchFamily="34" charset="0"/>
              <a:buChar char="•"/>
            </a:pPr>
            <a:r>
              <a:rPr lang="en-US" sz="1600" dirty="0"/>
              <a:t>Used in managed instance group, to create same VMs</a:t>
            </a:r>
          </a:p>
          <a:p>
            <a:pPr marL="285750" indent="-285750">
              <a:buFont typeface="Arial" panose="020B0604020202020204" pitchFamily="34" charset="0"/>
              <a:buChar char="•"/>
            </a:pPr>
            <a:r>
              <a:rPr lang="en-US" sz="1600" dirty="0"/>
              <a:t>Difference between snapshot and custom image</a:t>
            </a:r>
          </a:p>
          <a:p>
            <a:pPr marL="742950" lvl="1" indent="-285750">
              <a:buFont typeface="Arial" panose="020B0604020202020204" pitchFamily="34" charset="0"/>
              <a:buChar char="•"/>
            </a:pPr>
            <a:r>
              <a:rPr lang="en-US" sz="1600" dirty="0"/>
              <a:t>Snapshot is locked in a project, custom image can be shared between projects</a:t>
            </a:r>
          </a:p>
          <a:p>
            <a:pPr marL="285750" indent="-285750">
              <a:buFont typeface="Arial" panose="020B0604020202020204" pitchFamily="34" charset="0"/>
              <a:buChar char="•"/>
            </a:pPr>
            <a:r>
              <a:rPr lang="en-US" sz="1600" dirty="0"/>
              <a:t>Deploy manager</a:t>
            </a:r>
          </a:p>
          <a:p>
            <a:pPr marL="742950" lvl="1" indent="-285750">
              <a:buFont typeface="Arial" panose="020B0604020202020204" pitchFamily="34" charset="0"/>
              <a:buChar char="•"/>
            </a:pPr>
            <a:r>
              <a:rPr lang="en-US" sz="1600" dirty="0"/>
              <a:t>Cloud launcher is a place to list all the deployments</a:t>
            </a:r>
          </a:p>
          <a:p>
            <a:pPr marL="742950" lvl="1" indent="-285750">
              <a:buFont typeface="Arial" panose="020B0604020202020204" pitchFamily="34" charset="0"/>
              <a:buChar char="•"/>
            </a:pPr>
            <a:r>
              <a:rPr lang="en-US" sz="1600" dirty="0" err="1"/>
              <a:t>Accetp</a:t>
            </a:r>
            <a:r>
              <a:rPr lang="en-US" sz="1600" dirty="0"/>
              <a:t> .</a:t>
            </a:r>
            <a:r>
              <a:rPr lang="en-US" sz="1600" dirty="0" err="1"/>
              <a:t>yaml</a:t>
            </a:r>
            <a:r>
              <a:rPr lang="en-US" sz="1600" dirty="0"/>
              <a:t>, python, jinja2 files</a:t>
            </a:r>
          </a:p>
          <a:p>
            <a:pPr marL="742950" lvl="1" indent="-285750">
              <a:buFont typeface="Arial" panose="020B0604020202020204" pitchFamily="34" charset="0"/>
              <a:buChar char="•"/>
            </a:pPr>
            <a:r>
              <a:rPr lang="en-US" sz="1600" dirty="0"/>
              <a:t>Deployment manager templates: can be nested, have properties, and can use environment variables</a:t>
            </a:r>
          </a:p>
          <a:p>
            <a:pPr marL="285750" indent="-285750">
              <a:buFont typeface="Arial" panose="020B0604020202020204" pitchFamily="34" charset="0"/>
              <a:buChar char="•"/>
            </a:pPr>
            <a:r>
              <a:rPr lang="en-US" sz="1600" dirty="0"/>
              <a:t>Managed services</a:t>
            </a:r>
          </a:p>
          <a:p>
            <a:pPr marL="742950" lvl="1" indent="-285750">
              <a:buFont typeface="Arial" panose="020B0604020202020204" pitchFamily="34" charset="0"/>
              <a:buChar char="•"/>
            </a:pPr>
            <a:r>
              <a:rPr lang="en-US" sz="1600" dirty="0"/>
              <a:t>Data processing managed services</a:t>
            </a:r>
          </a:p>
          <a:p>
            <a:pPr marL="1200150" lvl="2" indent="-285750">
              <a:buFont typeface="Arial" panose="020B0604020202020204" pitchFamily="34" charset="0"/>
              <a:buChar char="•"/>
            </a:pPr>
            <a:r>
              <a:rPr lang="en-US" sz="1600" dirty="0" err="1"/>
              <a:t>Dataproc</a:t>
            </a:r>
            <a:r>
              <a:rPr lang="en-US" sz="1600" dirty="0"/>
              <a:t>, </a:t>
            </a:r>
            <a:r>
              <a:rPr lang="zh-CN" altLang="en-US" sz="1600" dirty="0"/>
              <a:t>和</a:t>
            </a:r>
            <a:r>
              <a:rPr lang="en-US" altLang="zh-CN" sz="1600" dirty="0"/>
              <a:t>spark</a:t>
            </a:r>
            <a:r>
              <a:rPr lang="ja-JP" altLang="en-US" sz="1600" dirty="0"/>
              <a:t>等</a:t>
            </a:r>
            <a:r>
              <a:rPr lang="en-US" altLang="ja-JP" sz="1600" dirty="0"/>
              <a:t>big data</a:t>
            </a:r>
            <a:r>
              <a:rPr lang="ja-JP" altLang="en-US" sz="1600" dirty="0"/>
              <a:t>相关功能</a:t>
            </a:r>
            <a:endParaRPr lang="en-US" sz="1600" dirty="0"/>
          </a:p>
          <a:p>
            <a:pPr marL="1200150" lvl="2" indent="-285750">
              <a:buFont typeface="Arial" panose="020B0604020202020204" pitchFamily="34" charset="0"/>
              <a:buChar char="•"/>
            </a:pPr>
            <a:r>
              <a:rPr lang="en-US" sz="1600" dirty="0"/>
              <a:t>dataflow, </a:t>
            </a:r>
          </a:p>
          <a:p>
            <a:pPr marL="1200150" lvl="2" indent="-285750">
              <a:buFont typeface="Arial" panose="020B0604020202020204" pitchFamily="34" charset="0"/>
              <a:buChar char="•"/>
            </a:pPr>
            <a:r>
              <a:rPr lang="en-US" sz="1600" dirty="0" err="1"/>
              <a:t>Bigquery</a:t>
            </a:r>
            <a:endParaRPr lang="en-US" sz="1600" dirty="0"/>
          </a:p>
          <a:p>
            <a:pPr marL="285750" indent="-285750">
              <a:buFont typeface="Arial" panose="020B0604020202020204" pitchFamily="34" charset="0"/>
              <a:buChar char="•"/>
            </a:pPr>
            <a:r>
              <a:rPr lang="en-US" sz="1600" dirty="0"/>
              <a:t>how to create snapshot</a:t>
            </a:r>
          </a:p>
          <a:p>
            <a:pPr marL="742950" lvl="1" indent="-285750">
              <a:buFont typeface="Arial" panose="020B0604020202020204" pitchFamily="34" charset="0"/>
              <a:buChar char="•"/>
            </a:pPr>
            <a:r>
              <a:rPr lang="en-US" sz="1600" dirty="0"/>
              <a:t>Create a VM, config “do not delete disk when delete instance”</a:t>
            </a:r>
          </a:p>
          <a:p>
            <a:pPr marL="742950" lvl="1" indent="-285750">
              <a:buFont typeface="Arial" panose="020B0604020202020204" pitchFamily="34" charset="0"/>
              <a:buChar char="•"/>
            </a:pPr>
            <a:r>
              <a:rPr lang="en-US" sz="1600" dirty="0"/>
              <a:t>Do something on VM</a:t>
            </a:r>
          </a:p>
          <a:p>
            <a:pPr marL="742950" lvl="1" indent="-285750">
              <a:buFont typeface="Arial" panose="020B0604020202020204" pitchFamily="34" charset="0"/>
              <a:buChar char="•"/>
            </a:pPr>
            <a:r>
              <a:rPr lang="en-US" sz="1600" dirty="0"/>
              <a:t>Delete VM, then </a:t>
            </a:r>
            <a:r>
              <a:rPr lang="en-US" sz="1600" dirty="0" err="1"/>
              <a:t>goto</a:t>
            </a:r>
            <a:r>
              <a:rPr lang="en-US" sz="1600" dirty="0"/>
              <a:t> “Disks”, you can find your disk there</a:t>
            </a:r>
          </a:p>
          <a:p>
            <a:pPr marL="742950" lvl="1" indent="-285750">
              <a:buFont typeface="Arial" panose="020B0604020202020204" pitchFamily="34" charset="0"/>
              <a:buChar char="•"/>
            </a:pPr>
            <a:r>
              <a:rPr lang="en-US" sz="1600" dirty="0"/>
              <a:t>Create … of the disk to create a snapshot</a:t>
            </a:r>
          </a:p>
          <a:p>
            <a:pPr marL="742950" lvl="1" indent="-285750">
              <a:buFont typeface="Arial" panose="020B0604020202020204" pitchFamily="34" charset="0"/>
              <a:buChar char="•"/>
            </a:pPr>
            <a:r>
              <a:rPr lang="en-US" sz="1600" dirty="0"/>
              <a:t>And then you can create a disk from the snapshot, and then create a VM from the disk</a:t>
            </a:r>
          </a:p>
        </p:txBody>
      </p:sp>
      <p:pic>
        <p:nvPicPr>
          <p:cNvPr id="3" name="Picture 2">
            <a:extLst>
              <a:ext uri="{FF2B5EF4-FFF2-40B4-BE49-F238E27FC236}">
                <a16:creationId xmlns:a16="http://schemas.microsoft.com/office/drawing/2014/main" id="{ACF2F41C-CF0B-4F00-849B-2BC967EBA444}"/>
              </a:ext>
            </a:extLst>
          </p:cNvPr>
          <p:cNvPicPr>
            <a:picLocks noChangeAspect="1"/>
          </p:cNvPicPr>
          <p:nvPr/>
        </p:nvPicPr>
        <p:blipFill>
          <a:blip r:embed="rId2"/>
          <a:stretch>
            <a:fillRect/>
          </a:stretch>
        </p:blipFill>
        <p:spPr>
          <a:xfrm>
            <a:off x="4931002" y="1"/>
            <a:ext cx="7260998" cy="3676650"/>
          </a:xfrm>
          <a:prstGeom prst="rect">
            <a:avLst/>
          </a:prstGeom>
        </p:spPr>
      </p:pic>
      <p:pic>
        <p:nvPicPr>
          <p:cNvPr id="4" name="Picture 3">
            <a:extLst>
              <a:ext uri="{FF2B5EF4-FFF2-40B4-BE49-F238E27FC236}">
                <a16:creationId xmlns:a16="http://schemas.microsoft.com/office/drawing/2014/main" id="{19E85AAF-EA99-4D78-83CB-0B80072B320A}"/>
              </a:ext>
            </a:extLst>
          </p:cNvPr>
          <p:cNvPicPr>
            <a:picLocks noChangeAspect="1"/>
          </p:cNvPicPr>
          <p:nvPr/>
        </p:nvPicPr>
        <p:blipFill>
          <a:blip r:embed="rId3"/>
          <a:stretch>
            <a:fillRect/>
          </a:stretch>
        </p:blipFill>
        <p:spPr>
          <a:xfrm>
            <a:off x="4931002" y="4206481"/>
            <a:ext cx="6057240" cy="3141029"/>
          </a:xfrm>
          <a:prstGeom prst="rect">
            <a:avLst/>
          </a:prstGeom>
        </p:spPr>
      </p:pic>
      <p:sp>
        <p:nvSpPr>
          <p:cNvPr id="5" name="Rectangle 4">
            <a:extLst>
              <a:ext uri="{FF2B5EF4-FFF2-40B4-BE49-F238E27FC236}">
                <a16:creationId xmlns:a16="http://schemas.microsoft.com/office/drawing/2014/main" id="{13445365-B5AD-4CA9-81B1-E1BF91674DC7}"/>
              </a:ext>
            </a:extLst>
          </p:cNvPr>
          <p:cNvSpPr/>
          <p:nvPr/>
        </p:nvSpPr>
        <p:spPr>
          <a:xfrm>
            <a:off x="6676910" y="7162844"/>
            <a:ext cx="2158155" cy="369332"/>
          </a:xfrm>
          <a:prstGeom prst="rect">
            <a:avLst/>
          </a:prstGeom>
        </p:spPr>
        <p:txBody>
          <a:bodyPr wrap="none">
            <a:spAutoFit/>
          </a:bodyPr>
          <a:lstStyle/>
          <a:p>
            <a:pPr marL="285750" indent="-285750">
              <a:buFont typeface="Arial" panose="020B0604020202020204" pitchFamily="34" charset="0"/>
              <a:buChar char="•"/>
            </a:pPr>
            <a:r>
              <a:rPr lang="en-US" dirty="0"/>
              <a:t>Managed services</a:t>
            </a:r>
          </a:p>
        </p:txBody>
      </p:sp>
    </p:spTree>
    <p:extLst>
      <p:ext uri="{BB962C8B-B14F-4D97-AF65-F5344CB8AC3E}">
        <p14:creationId xmlns:p14="http://schemas.microsoft.com/office/powerpoint/2010/main" val="327533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DCADC-8548-FF4E-8FBA-0D2AB54D0CF1}"/>
              </a:ext>
            </a:extLst>
          </p:cNvPr>
          <p:cNvSpPr txBox="1"/>
          <p:nvPr/>
        </p:nvSpPr>
        <p:spPr>
          <a:xfrm>
            <a:off x="0" y="0"/>
            <a:ext cx="4781886" cy="646331"/>
          </a:xfrm>
          <a:prstGeom prst="rect">
            <a:avLst/>
          </a:prstGeom>
          <a:noFill/>
        </p:spPr>
        <p:txBody>
          <a:bodyPr wrap="none" rtlCol="0">
            <a:spAutoFit/>
          </a:bodyPr>
          <a:lstStyle/>
          <a:p>
            <a:r>
              <a:rPr lang="en-US" dirty="0"/>
              <a:t>Reliable Cloud Infrastructure: Design and Process</a:t>
            </a:r>
          </a:p>
          <a:p>
            <a:pPr marL="285750" indent="-285750">
              <a:buFont typeface="Arial" panose="020B0604020202020204" pitchFamily="34" charset="0"/>
              <a:buChar char="•"/>
            </a:pPr>
            <a:r>
              <a:rPr lang="en-US" dirty="0"/>
              <a:t>Aspects to think in cloud-based designing</a:t>
            </a:r>
          </a:p>
        </p:txBody>
      </p:sp>
      <p:pic>
        <p:nvPicPr>
          <p:cNvPr id="6" name="Picture 5">
            <a:extLst>
              <a:ext uri="{FF2B5EF4-FFF2-40B4-BE49-F238E27FC236}">
                <a16:creationId xmlns:a16="http://schemas.microsoft.com/office/drawing/2014/main" id="{2BD4EA8F-719C-F44B-AF14-4688F8844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0" y="646331"/>
            <a:ext cx="9629140" cy="3182338"/>
          </a:xfrm>
          <a:prstGeom prst="rect">
            <a:avLst/>
          </a:prstGeom>
        </p:spPr>
      </p:pic>
      <p:pic>
        <p:nvPicPr>
          <p:cNvPr id="9" name="Picture 8">
            <a:extLst>
              <a:ext uri="{FF2B5EF4-FFF2-40B4-BE49-F238E27FC236}">
                <a16:creationId xmlns:a16="http://schemas.microsoft.com/office/drawing/2014/main" id="{E8EF0AFB-C713-BB48-96C8-DD64675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0" y="4475000"/>
            <a:ext cx="8798560" cy="3115769"/>
          </a:xfrm>
          <a:prstGeom prst="rect">
            <a:avLst/>
          </a:prstGeom>
        </p:spPr>
      </p:pic>
    </p:spTree>
    <p:extLst>
      <p:ext uri="{BB962C8B-B14F-4D97-AF65-F5344CB8AC3E}">
        <p14:creationId xmlns:p14="http://schemas.microsoft.com/office/powerpoint/2010/main" val="300536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084B72-58D7-C449-83FB-EB6ED3F04410}"/>
              </a:ext>
            </a:extLst>
          </p:cNvPr>
          <p:cNvSpPr txBox="1"/>
          <p:nvPr/>
        </p:nvSpPr>
        <p:spPr>
          <a:xfrm>
            <a:off x="0" y="0"/>
            <a:ext cx="5858720" cy="646331"/>
          </a:xfrm>
          <a:prstGeom prst="rect">
            <a:avLst/>
          </a:prstGeom>
          <a:noFill/>
        </p:spPr>
        <p:txBody>
          <a:bodyPr wrap="none" rtlCol="0">
            <a:spAutoFit/>
          </a:bodyPr>
          <a:lstStyle/>
          <a:p>
            <a:r>
              <a:rPr lang="en-US" dirty="0"/>
              <a:t>First thing to consider when designing a cloud based service,</a:t>
            </a:r>
          </a:p>
          <a:p>
            <a:pPr marL="285750" indent="-285750">
              <a:buFont typeface="Arial" panose="020B0604020202020204" pitchFamily="34" charset="0"/>
              <a:buChar char="•"/>
            </a:pPr>
            <a:r>
              <a:rPr lang="en-US" dirty="0"/>
              <a:t>Should the service be </a:t>
            </a:r>
            <a:r>
              <a:rPr lang="en-US" b="1" dirty="0">
                <a:solidFill>
                  <a:srgbClr val="FF0000"/>
                </a:solidFill>
              </a:rPr>
              <a:t>stateful</a:t>
            </a:r>
            <a:r>
              <a:rPr lang="en-US" dirty="0"/>
              <a:t> or </a:t>
            </a:r>
            <a:r>
              <a:rPr lang="en-US" b="1" dirty="0">
                <a:solidFill>
                  <a:srgbClr val="FF0000"/>
                </a:solidFill>
              </a:rPr>
              <a:t>stateless</a:t>
            </a:r>
            <a:r>
              <a:rPr lang="en-US" dirty="0"/>
              <a:t>?</a:t>
            </a:r>
          </a:p>
        </p:txBody>
      </p:sp>
      <p:pic>
        <p:nvPicPr>
          <p:cNvPr id="6" name="Picture 5">
            <a:extLst>
              <a:ext uri="{FF2B5EF4-FFF2-40B4-BE49-F238E27FC236}">
                <a16:creationId xmlns:a16="http://schemas.microsoft.com/office/drawing/2014/main" id="{C6563756-4F24-5847-8C44-BB028A51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6331"/>
            <a:ext cx="9621520" cy="3374062"/>
          </a:xfrm>
          <a:prstGeom prst="rect">
            <a:avLst/>
          </a:prstGeom>
        </p:spPr>
      </p:pic>
      <p:sp>
        <p:nvSpPr>
          <p:cNvPr id="9" name="TextBox 8">
            <a:extLst>
              <a:ext uri="{FF2B5EF4-FFF2-40B4-BE49-F238E27FC236}">
                <a16:creationId xmlns:a16="http://schemas.microsoft.com/office/drawing/2014/main" id="{E7745E1B-7D83-674E-9FB7-894F2DDC86DF}"/>
              </a:ext>
            </a:extLst>
          </p:cNvPr>
          <p:cNvSpPr txBox="1"/>
          <p:nvPr/>
        </p:nvSpPr>
        <p:spPr>
          <a:xfrm>
            <a:off x="0" y="4343558"/>
            <a:ext cx="6561412" cy="646331"/>
          </a:xfrm>
          <a:prstGeom prst="rect">
            <a:avLst/>
          </a:prstGeom>
          <a:noFill/>
        </p:spPr>
        <p:txBody>
          <a:bodyPr wrap="none" rtlCol="0">
            <a:spAutoFit/>
          </a:bodyPr>
          <a:lstStyle/>
          <a:p>
            <a:r>
              <a:rPr lang="en-US" dirty="0"/>
              <a:t>Following figure is a good design to place state info, </a:t>
            </a:r>
          </a:p>
          <a:p>
            <a:r>
              <a:rPr lang="en-US" dirty="0"/>
              <a:t>Do </a:t>
            </a:r>
            <a:r>
              <a:rPr lang="en-US" b="1" dirty="0">
                <a:solidFill>
                  <a:srgbClr val="FF0000"/>
                </a:solidFill>
              </a:rPr>
              <a:t>NOT</a:t>
            </a:r>
            <a:r>
              <a:rPr lang="en-US" dirty="0"/>
              <a:t> put state info in frontend, instead put the info to backend!</a:t>
            </a:r>
          </a:p>
        </p:txBody>
      </p:sp>
      <p:pic>
        <p:nvPicPr>
          <p:cNvPr id="12" name="Picture 11">
            <a:extLst>
              <a:ext uri="{FF2B5EF4-FFF2-40B4-BE49-F238E27FC236}">
                <a16:creationId xmlns:a16="http://schemas.microsoft.com/office/drawing/2014/main" id="{FF449DF3-A18F-224C-8ED0-EFE08DB61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 y="4989889"/>
            <a:ext cx="10199370" cy="5160199"/>
          </a:xfrm>
          <a:prstGeom prst="rect">
            <a:avLst/>
          </a:prstGeom>
        </p:spPr>
      </p:pic>
    </p:spTree>
    <p:extLst>
      <p:ext uri="{BB962C8B-B14F-4D97-AF65-F5344CB8AC3E}">
        <p14:creationId xmlns:p14="http://schemas.microsoft.com/office/powerpoint/2010/main" val="279672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F01B2-4ACE-3F4C-B2F4-AC077A65A9CC}"/>
              </a:ext>
            </a:extLst>
          </p:cNvPr>
          <p:cNvSpPr txBox="1"/>
          <p:nvPr/>
        </p:nvSpPr>
        <p:spPr>
          <a:xfrm>
            <a:off x="0" y="0"/>
            <a:ext cx="6263640" cy="4801314"/>
          </a:xfrm>
          <a:prstGeom prst="rect">
            <a:avLst/>
          </a:prstGeom>
          <a:noFill/>
        </p:spPr>
        <p:txBody>
          <a:bodyPr wrap="square" rtlCol="0">
            <a:spAutoFit/>
          </a:bodyPr>
          <a:lstStyle/>
          <a:p>
            <a:r>
              <a:rPr lang="en-US" dirty="0"/>
              <a:t>How to </a:t>
            </a:r>
            <a:r>
              <a:rPr lang="en-US" b="1" dirty="0">
                <a:solidFill>
                  <a:srgbClr val="FF0000"/>
                </a:solidFill>
              </a:rPr>
              <a:t>measure</a:t>
            </a:r>
            <a:r>
              <a:rPr lang="en-US" dirty="0"/>
              <a:t> a service?</a:t>
            </a:r>
          </a:p>
          <a:p>
            <a:pPr marL="285750" indent="-285750">
              <a:buFont typeface="Arial" panose="020B0604020202020204" pitchFamily="34" charset="0"/>
              <a:buChar char="•"/>
            </a:pPr>
            <a:r>
              <a:rPr lang="en-US" dirty="0"/>
              <a:t>To measure a service, first define </a:t>
            </a:r>
            <a:r>
              <a:rPr lang="en-US" b="1" dirty="0">
                <a:solidFill>
                  <a:srgbClr val="FF0000"/>
                </a:solidFill>
              </a:rPr>
              <a:t>Level of Service</a:t>
            </a:r>
          </a:p>
          <a:p>
            <a:pPr marL="742950" lvl="1" indent="-285750">
              <a:buFont typeface="Arial" panose="020B0604020202020204" pitchFamily="34" charset="0"/>
              <a:buChar char="•"/>
            </a:pPr>
            <a:r>
              <a:rPr lang="en-US" dirty="0"/>
              <a:t>Service level indicator (</a:t>
            </a:r>
            <a:r>
              <a:rPr lang="en-US" b="1" dirty="0">
                <a:solidFill>
                  <a:srgbClr val="FF0000"/>
                </a:solidFill>
              </a:rPr>
              <a:t>SLI</a:t>
            </a:r>
            <a:r>
              <a:rPr lang="en-US" dirty="0"/>
              <a:t>)</a:t>
            </a:r>
          </a:p>
          <a:p>
            <a:pPr marL="1200150" lvl="2" indent="-285750">
              <a:buFont typeface="Arial" panose="020B0604020202020204" pitchFamily="34" charset="0"/>
              <a:buChar char="•"/>
            </a:pPr>
            <a:r>
              <a:rPr lang="en-US" dirty="0"/>
              <a:t>Throughput, latency, availability, etc.</a:t>
            </a:r>
          </a:p>
          <a:p>
            <a:pPr marL="1200150" lvl="2" indent="-285750">
              <a:buFont typeface="Arial" panose="020B0604020202020204" pitchFamily="34" charset="0"/>
              <a:buChar char="•"/>
            </a:pPr>
            <a:r>
              <a:rPr lang="en-US" dirty="0"/>
              <a:t>Users should be able to directly monitor this. (User observable indicators!)</a:t>
            </a:r>
          </a:p>
          <a:p>
            <a:pPr marL="742950" lvl="1" indent="-285750">
              <a:buFont typeface="Arial" panose="020B0604020202020204" pitchFamily="34" charset="0"/>
              <a:buChar char="•"/>
            </a:pPr>
            <a:r>
              <a:rPr lang="en-US" dirty="0"/>
              <a:t>Service level objectives (</a:t>
            </a:r>
            <a:r>
              <a:rPr lang="en-US" b="1" dirty="0">
                <a:solidFill>
                  <a:srgbClr val="FF0000"/>
                </a:solidFill>
              </a:rPr>
              <a:t>SLO</a:t>
            </a:r>
            <a:r>
              <a:rPr lang="en-US" dirty="0"/>
              <a:t>)</a:t>
            </a:r>
          </a:p>
          <a:p>
            <a:pPr marL="1200150" lvl="2" indent="-285750">
              <a:buFont typeface="Arial" panose="020B0604020202020204" pitchFamily="34" charset="0"/>
              <a:buChar char="•"/>
            </a:pPr>
            <a:r>
              <a:rPr lang="en-US" dirty="0"/>
              <a:t>Threshold, e.g., lowest performance allowed</a:t>
            </a:r>
          </a:p>
          <a:p>
            <a:pPr marL="1200150" lvl="2" indent="-285750">
              <a:buFont typeface="Arial" panose="020B0604020202020204" pitchFamily="34" charset="0"/>
              <a:buChar char="•"/>
            </a:pPr>
            <a:r>
              <a:rPr lang="en-US" dirty="0"/>
              <a:t>Technical objectives</a:t>
            </a:r>
          </a:p>
          <a:p>
            <a:pPr marL="1200150" lvl="2" indent="-285750">
              <a:buFont typeface="Arial" panose="020B0604020202020204" pitchFamily="34" charset="0"/>
              <a:buChar char="•"/>
            </a:pPr>
            <a:r>
              <a:rPr lang="en-US" dirty="0"/>
              <a:t>Also called ”user pain tolerance”</a:t>
            </a:r>
          </a:p>
          <a:p>
            <a:pPr marL="1200150" lvl="2" indent="-285750">
              <a:buFont typeface="Arial" panose="020B0604020202020204" pitchFamily="34" charset="0"/>
              <a:buChar char="•"/>
            </a:pPr>
            <a:r>
              <a:rPr lang="en-US" dirty="0"/>
              <a:t>Focus on: </a:t>
            </a:r>
            <a:r>
              <a:rPr lang="en-US" b="1" dirty="0">
                <a:solidFill>
                  <a:srgbClr val="FF0000"/>
                </a:solidFill>
              </a:rPr>
              <a:t>latency</a:t>
            </a:r>
            <a:r>
              <a:rPr lang="en-US" dirty="0"/>
              <a:t>, </a:t>
            </a:r>
            <a:r>
              <a:rPr lang="en-US" b="1" dirty="0">
                <a:solidFill>
                  <a:srgbClr val="FF0000"/>
                </a:solidFill>
              </a:rPr>
              <a:t>traffic</a:t>
            </a:r>
            <a:r>
              <a:rPr lang="en-US" dirty="0"/>
              <a:t>, </a:t>
            </a:r>
            <a:r>
              <a:rPr lang="en-US" b="1" dirty="0">
                <a:solidFill>
                  <a:srgbClr val="FF0000"/>
                </a:solidFill>
              </a:rPr>
              <a:t>errors</a:t>
            </a:r>
            <a:r>
              <a:rPr lang="en-US" dirty="0"/>
              <a:t> and </a:t>
            </a:r>
            <a:r>
              <a:rPr lang="en-US" dirty="0">
                <a:solidFill>
                  <a:srgbClr val="FF0000"/>
                </a:solidFill>
              </a:rPr>
              <a:t>resource usage</a:t>
            </a:r>
          </a:p>
          <a:p>
            <a:pPr marL="742950" lvl="1" indent="-285750">
              <a:buFont typeface="Arial" panose="020B0604020202020204" pitchFamily="34" charset="0"/>
              <a:buChar char="•"/>
            </a:pPr>
            <a:r>
              <a:rPr lang="en-US" dirty="0"/>
              <a:t>Service level agreements (</a:t>
            </a:r>
            <a:r>
              <a:rPr lang="en-US" b="1" dirty="0">
                <a:solidFill>
                  <a:srgbClr val="FF0000"/>
                </a:solidFill>
              </a:rPr>
              <a:t>SLA</a:t>
            </a:r>
            <a:r>
              <a:rPr lang="en-US" dirty="0"/>
              <a:t>)</a:t>
            </a:r>
          </a:p>
          <a:p>
            <a:pPr marL="1200150" lvl="2" indent="-285750">
              <a:buFont typeface="Arial" panose="020B0604020202020204" pitchFamily="34" charset="0"/>
              <a:buChar char="•"/>
            </a:pPr>
            <a:r>
              <a:rPr lang="en-US" dirty="0"/>
              <a:t>For very critical services only</a:t>
            </a:r>
          </a:p>
          <a:p>
            <a:pPr marL="1200150" lvl="2" indent="-285750">
              <a:buFont typeface="Arial" panose="020B0604020202020204" pitchFamily="34" charset="0"/>
              <a:buChar char="•"/>
            </a:pPr>
            <a:r>
              <a:rPr lang="en-US" dirty="0"/>
              <a:t>Business &amp; legal agreement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FF0000"/>
                </a:solidFill>
              </a:rPr>
              <a:t>User persona </a:t>
            </a:r>
            <a:r>
              <a:rPr lang="en-US" dirty="0"/>
              <a:t>(e.g., power users, casual users’ concerns, </a:t>
            </a:r>
            <a:r>
              <a:rPr lang="en-US" dirty="0" err="1"/>
              <a:t>etc</a:t>
            </a:r>
            <a:r>
              <a:rPr lang="en-US" dirty="0"/>
              <a:t>) can help decide the SLI, SLO and SLA.</a:t>
            </a:r>
          </a:p>
        </p:txBody>
      </p:sp>
      <p:pic>
        <p:nvPicPr>
          <p:cNvPr id="6" name="Picture 5">
            <a:extLst>
              <a:ext uri="{FF2B5EF4-FFF2-40B4-BE49-F238E27FC236}">
                <a16:creationId xmlns:a16="http://schemas.microsoft.com/office/drawing/2014/main" id="{38EE08CC-D188-7D4C-9C4F-F7C911DF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0" y="0"/>
            <a:ext cx="8729980" cy="4325754"/>
          </a:xfrm>
          <a:prstGeom prst="rect">
            <a:avLst/>
          </a:prstGeom>
        </p:spPr>
      </p:pic>
    </p:spTree>
    <p:extLst>
      <p:ext uri="{BB962C8B-B14F-4D97-AF65-F5344CB8AC3E}">
        <p14:creationId xmlns:p14="http://schemas.microsoft.com/office/powerpoint/2010/main" val="18355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1ABFD-E7FC-4092-B82D-16921689E181}"/>
              </a:ext>
            </a:extLst>
          </p:cNvPr>
          <p:cNvPicPr>
            <a:picLocks noChangeAspect="1"/>
          </p:cNvPicPr>
          <p:nvPr/>
        </p:nvPicPr>
        <p:blipFill>
          <a:blip r:embed="rId2"/>
          <a:stretch>
            <a:fillRect/>
          </a:stretch>
        </p:blipFill>
        <p:spPr>
          <a:xfrm>
            <a:off x="0" y="705162"/>
            <a:ext cx="7562850" cy="4038600"/>
          </a:xfrm>
          <a:prstGeom prst="rect">
            <a:avLst/>
          </a:prstGeom>
        </p:spPr>
      </p:pic>
      <p:sp>
        <p:nvSpPr>
          <p:cNvPr id="5" name="TextBox 4">
            <a:extLst>
              <a:ext uri="{FF2B5EF4-FFF2-40B4-BE49-F238E27FC236}">
                <a16:creationId xmlns:a16="http://schemas.microsoft.com/office/drawing/2014/main" id="{652AE521-4506-4B88-9DBF-D5C5397A8663}"/>
              </a:ext>
            </a:extLst>
          </p:cNvPr>
          <p:cNvSpPr txBox="1"/>
          <p:nvPr/>
        </p:nvSpPr>
        <p:spPr>
          <a:xfrm>
            <a:off x="0" y="0"/>
            <a:ext cx="5039649" cy="369332"/>
          </a:xfrm>
          <a:prstGeom prst="rect">
            <a:avLst/>
          </a:prstGeom>
          <a:noFill/>
        </p:spPr>
        <p:txBody>
          <a:bodyPr wrap="none" rtlCol="0">
            <a:spAutoFit/>
          </a:bodyPr>
          <a:lstStyle/>
          <a:p>
            <a:r>
              <a:rPr lang="en-US" dirty="0"/>
              <a:t>First step to gather requirements: </a:t>
            </a:r>
            <a:r>
              <a:rPr lang="en-US" b="1" dirty="0">
                <a:solidFill>
                  <a:srgbClr val="FF0000"/>
                </a:solidFill>
              </a:rPr>
              <a:t>asking questions</a:t>
            </a:r>
            <a:r>
              <a:rPr lang="en-US" dirty="0"/>
              <a:t>!</a:t>
            </a:r>
          </a:p>
        </p:txBody>
      </p:sp>
      <p:pic>
        <p:nvPicPr>
          <p:cNvPr id="6" name="Picture 5">
            <a:extLst>
              <a:ext uri="{FF2B5EF4-FFF2-40B4-BE49-F238E27FC236}">
                <a16:creationId xmlns:a16="http://schemas.microsoft.com/office/drawing/2014/main" id="{13F8E698-0F01-4D0E-9949-5EF3B66C0157}"/>
              </a:ext>
            </a:extLst>
          </p:cNvPr>
          <p:cNvPicPr>
            <a:picLocks noChangeAspect="1"/>
          </p:cNvPicPr>
          <p:nvPr/>
        </p:nvPicPr>
        <p:blipFill>
          <a:blip r:embed="rId3"/>
          <a:stretch>
            <a:fillRect/>
          </a:stretch>
        </p:blipFill>
        <p:spPr>
          <a:xfrm>
            <a:off x="0" y="5519269"/>
            <a:ext cx="7353300" cy="4333875"/>
          </a:xfrm>
          <a:prstGeom prst="rect">
            <a:avLst/>
          </a:prstGeom>
        </p:spPr>
      </p:pic>
      <p:sp>
        <p:nvSpPr>
          <p:cNvPr id="7" name="TextBox 6">
            <a:extLst>
              <a:ext uri="{FF2B5EF4-FFF2-40B4-BE49-F238E27FC236}">
                <a16:creationId xmlns:a16="http://schemas.microsoft.com/office/drawing/2014/main" id="{7B3D1CBB-6E0E-443B-80E7-6CD8D72C5B30}"/>
              </a:ext>
            </a:extLst>
          </p:cNvPr>
          <p:cNvSpPr txBox="1"/>
          <p:nvPr/>
        </p:nvSpPr>
        <p:spPr>
          <a:xfrm>
            <a:off x="0" y="5009602"/>
            <a:ext cx="5200719" cy="369332"/>
          </a:xfrm>
          <a:prstGeom prst="rect">
            <a:avLst/>
          </a:prstGeom>
          <a:noFill/>
        </p:spPr>
        <p:txBody>
          <a:bodyPr wrap="none" rtlCol="0">
            <a:spAutoFit/>
          </a:bodyPr>
          <a:lstStyle/>
          <a:p>
            <a:r>
              <a:rPr lang="en-US" dirty="0"/>
              <a:t>Second step to making requirements: </a:t>
            </a:r>
            <a:r>
              <a:rPr lang="zh-CN" altLang="en-US" dirty="0"/>
              <a:t>设定具体数值</a:t>
            </a:r>
            <a:r>
              <a:rPr lang="en-US" dirty="0"/>
              <a:t>!</a:t>
            </a:r>
          </a:p>
        </p:txBody>
      </p:sp>
      <p:pic>
        <p:nvPicPr>
          <p:cNvPr id="8" name="Picture 7">
            <a:extLst>
              <a:ext uri="{FF2B5EF4-FFF2-40B4-BE49-F238E27FC236}">
                <a16:creationId xmlns:a16="http://schemas.microsoft.com/office/drawing/2014/main" id="{E1105BC0-6F68-4531-9346-8B0DE7F7280F}"/>
              </a:ext>
            </a:extLst>
          </p:cNvPr>
          <p:cNvPicPr>
            <a:picLocks noChangeAspect="1"/>
          </p:cNvPicPr>
          <p:nvPr/>
        </p:nvPicPr>
        <p:blipFill>
          <a:blip r:embed="rId4"/>
          <a:stretch>
            <a:fillRect/>
          </a:stretch>
        </p:blipFill>
        <p:spPr>
          <a:xfrm>
            <a:off x="8123420" y="705162"/>
            <a:ext cx="8686800" cy="4000500"/>
          </a:xfrm>
          <a:prstGeom prst="rect">
            <a:avLst/>
          </a:prstGeom>
        </p:spPr>
      </p:pic>
      <p:sp>
        <p:nvSpPr>
          <p:cNvPr id="9" name="TextBox 8">
            <a:extLst>
              <a:ext uri="{FF2B5EF4-FFF2-40B4-BE49-F238E27FC236}">
                <a16:creationId xmlns:a16="http://schemas.microsoft.com/office/drawing/2014/main" id="{6AA15CFB-57D2-4F62-8C99-80FC043B5C4B}"/>
              </a:ext>
            </a:extLst>
          </p:cNvPr>
          <p:cNvSpPr txBox="1"/>
          <p:nvPr/>
        </p:nvSpPr>
        <p:spPr>
          <a:xfrm>
            <a:off x="8123420" y="32869"/>
            <a:ext cx="5234766" cy="369332"/>
          </a:xfrm>
          <a:prstGeom prst="rect">
            <a:avLst/>
          </a:prstGeom>
          <a:noFill/>
        </p:spPr>
        <p:txBody>
          <a:bodyPr wrap="none" rtlCol="0">
            <a:spAutoFit/>
          </a:bodyPr>
          <a:lstStyle/>
          <a:p>
            <a:r>
              <a:rPr lang="en-US" altLang="zh-CN" dirty="0"/>
              <a:t>Third</a:t>
            </a:r>
            <a:r>
              <a:rPr lang="en-US" dirty="0"/>
              <a:t> step to making requirements: </a:t>
            </a:r>
            <a:r>
              <a:rPr lang="zh-CN" altLang="en-US" dirty="0"/>
              <a:t>想想将来的发展</a:t>
            </a:r>
            <a:r>
              <a:rPr lang="en-US" dirty="0"/>
              <a:t>!</a:t>
            </a:r>
          </a:p>
        </p:txBody>
      </p:sp>
    </p:spTree>
    <p:extLst>
      <p:ext uri="{BB962C8B-B14F-4D97-AF65-F5344CB8AC3E}">
        <p14:creationId xmlns:p14="http://schemas.microsoft.com/office/powerpoint/2010/main" val="182687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7C5C3-8E7F-4E68-A7C0-E8428AE09E1B}"/>
              </a:ext>
            </a:extLst>
          </p:cNvPr>
          <p:cNvSpPr txBox="1"/>
          <p:nvPr/>
        </p:nvSpPr>
        <p:spPr>
          <a:xfrm>
            <a:off x="1" y="0"/>
            <a:ext cx="12192000" cy="3139321"/>
          </a:xfrm>
          <a:prstGeom prst="rect">
            <a:avLst/>
          </a:prstGeom>
          <a:noFill/>
        </p:spPr>
        <p:txBody>
          <a:bodyPr wrap="square" rtlCol="0">
            <a:spAutoFit/>
          </a:bodyPr>
          <a:lstStyle/>
          <a:p>
            <a:r>
              <a:rPr lang="en-US" dirty="0"/>
              <a:t>After requirement gathering, design </a:t>
            </a:r>
            <a:r>
              <a:rPr lang="en-US" b="1" dirty="0">
                <a:solidFill>
                  <a:srgbClr val="FF0000"/>
                </a:solidFill>
              </a:rPr>
              <a:t>Business logic layer</a:t>
            </a:r>
          </a:p>
          <a:p>
            <a:pPr marL="285750" indent="-285750">
              <a:buFont typeface="Arial" panose="020B0604020202020204" pitchFamily="34" charset="0"/>
              <a:buChar char="•"/>
            </a:pPr>
            <a:r>
              <a:rPr lang="en-US" b="1" dirty="0">
                <a:solidFill>
                  <a:srgbClr val="FF0000"/>
                </a:solidFill>
              </a:rPr>
              <a:t>Business logic </a:t>
            </a:r>
            <a:r>
              <a:rPr lang="en-US" dirty="0"/>
              <a:t>(or domain logic) is the part of the program that encodes the real-world business rules that determine how data can be created, stored and changed. (</a:t>
            </a:r>
            <a:r>
              <a:rPr lang="zh-CN" altLang="en-US" dirty="0"/>
              <a:t>关于</a:t>
            </a:r>
            <a:r>
              <a:rPr lang="en-US" altLang="zh-CN" dirty="0"/>
              <a:t>data</a:t>
            </a:r>
            <a:r>
              <a:rPr lang="zh-CN" altLang="en-US" dirty="0"/>
              <a:t>的处理方式的</a:t>
            </a:r>
            <a:r>
              <a:rPr lang="en-US" altLang="zh-CN" dirty="0"/>
              <a:t>rule</a:t>
            </a:r>
            <a:r>
              <a:rPr lang="en-US" dirty="0"/>
              <a:t>)</a:t>
            </a:r>
          </a:p>
          <a:p>
            <a:pPr marL="285750" indent="-285750">
              <a:buFont typeface="Arial" panose="020B0604020202020204" pitchFamily="34" charset="0"/>
              <a:buChar char="•"/>
            </a:pPr>
            <a:r>
              <a:rPr lang="en-US" altLang="zh-CN" dirty="0"/>
              <a:t>GCP’s Cloud Function is good </a:t>
            </a:r>
            <a:r>
              <a:rPr lang="en-US" altLang="zh-CN" b="1" dirty="0">
                <a:solidFill>
                  <a:srgbClr val="FF0000"/>
                </a:solidFill>
              </a:rPr>
              <a:t>microservice</a:t>
            </a:r>
            <a:r>
              <a:rPr lang="en-US" altLang="zh-CN" dirty="0"/>
              <a:t>, </a:t>
            </a:r>
          </a:p>
          <a:p>
            <a:pPr marL="285750" indent="-285750">
              <a:buFont typeface="Arial" panose="020B0604020202020204" pitchFamily="34" charset="0"/>
              <a:buChar char="•"/>
            </a:pPr>
            <a:r>
              <a:rPr lang="en-US" dirty="0"/>
              <a:t>When building services, think about </a:t>
            </a:r>
            <a:r>
              <a:rPr lang="en-US" b="1" dirty="0">
                <a:solidFill>
                  <a:srgbClr val="FF0000"/>
                </a:solidFill>
              </a:rPr>
              <a:t>App Engine </a:t>
            </a:r>
            <a:r>
              <a:rPr lang="en-US" dirty="0"/>
              <a:t>(GAE)</a:t>
            </a:r>
            <a:r>
              <a:rPr lang="en-US" b="1" dirty="0">
                <a:solidFill>
                  <a:srgbClr val="FF0000"/>
                </a:solidFill>
              </a:rPr>
              <a:t> </a:t>
            </a:r>
            <a:r>
              <a:rPr lang="en-US" dirty="0"/>
              <a:t>first, then </a:t>
            </a:r>
            <a:r>
              <a:rPr lang="en-US" b="1" dirty="0">
                <a:solidFill>
                  <a:srgbClr val="FF0000"/>
                </a:solidFill>
              </a:rPr>
              <a:t>Kubernetes Engine </a:t>
            </a:r>
            <a:r>
              <a:rPr lang="en-US" dirty="0"/>
              <a:t>(GKE), after that </a:t>
            </a:r>
            <a:r>
              <a:rPr lang="en-US" b="1" dirty="0">
                <a:solidFill>
                  <a:srgbClr val="FF0000"/>
                </a:solidFill>
              </a:rPr>
              <a:t>Compute Engine </a:t>
            </a:r>
            <a:r>
              <a:rPr lang="en-US" dirty="0"/>
              <a:t>(GCE)</a:t>
            </a:r>
          </a:p>
          <a:p>
            <a:pPr marL="742950" lvl="1" indent="-285750">
              <a:buFont typeface="Arial" panose="020B0604020202020204" pitchFamily="34" charset="0"/>
              <a:buChar char="•"/>
            </a:pPr>
            <a:r>
              <a:rPr lang="en-US" dirty="0"/>
              <a:t>GAE – Code first, no need to care about others</a:t>
            </a:r>
          </a:p>
          <a:p>
            <a:pPr marL="742950" lvl="1" indent="-285750">
              <a:buFont typeface="Arial" panose="020B0604020202020204" pitchFamily="34" charset="0"/>
              <a:buChar char="•"/>
            </a:pPr>
            <a:r>
              <a:rPr lang="en-US" dirty="0"/>
              <a:t>GKE – containers, </a:t>
            </a:r>
          </a:p>
          <a:p>
            <a:pPr marL="742950" lvl="1" indent="-285750">
              <a:buFont typeface="Arial" panose="020B0604020202020204" pitchFamily="34" charset="0"/>
              <a:buChar char="•"/>
            </a:pPr>
            <a:r>
              <a:rPr lang="en-US" dirty="0"/>
              <a:t>GCE – very processing efficient</a:t>
            </a:r>
          </a:p>
          <a:p>
            <a:pPr marL="285750" indent="-285750">
              <a:buFont typeface="Arial" panose="020B0604020202020204" pitchFamily="34" charset="0"/>
              <a:buChar char="•"/>
            </a:pPr>
            <a:r>
              <a:rPr lang="en-US" dirty="0"/>
              <a:t>Think horizontal scaling (</a:t>
            </a:r>
            <a:r>
              <a:rPr lang="zh-CN" altLang="en-US" dirty="0"/>
              <a:t>准备很多同样的</a:t>
            </a:r>
            <a:r>
              <a:rPr lang="en-US" altLang="zh-CN" dirty="0"/>
              <a:t>component</a:t>
            </a:r>
            <a:r>
              <a:rPr lang="en-US" dirty="0"/>
              <a:t>) earlier, before vertical scaling (</a:t>
            </a:r>
            <a:r>
              <a:rPr lang="zh-CN" altLang="en-US" dirty="0"/>
              <a:t>添加新机能给一个</a:t>
            </a:r>
            <a:r>
              <a:rPr lang="en-US" altLang="zh-CN" dirty="0"/>
              <a:t>component</a:t>
            </a:r>
            <a:r>
              <a:rPr lang="zh-CN" altLang="en-US" dirty="0"/>
              <a:t>来处理更多东西</a:t>
            </a:r>
            <a:r>
              <a:rPr lang="en-US" dirty="0"/>
              <a:t>)</a:t>
            </a:r>
          </a:p>
          <a:p>
            <a:pPr marL="285750" indent="-285750">
              <a:buFont typeface="Arial" panose="020B0604020202020204" pitchFamily="34" charset="0"/>
              <a:buChar char="•"/>
            </a:pPr>
            <a:r>
              <a:rPr lang="en-US" dirty="0"/>
              <a:t>Design first, dimension later when using Cloud</a:t>
            </a:r>
          </a:p>
        </p:txBody>
      </p:sp>
    </p:spTree>
    <p:extLst>
      <p:ext uri="{BB962C8B-B14F-4D97-AF65-F5344CB8AC3E}">
        <p14:creationId xmlns:p14="http://schemas.microsoft.com/office/powerpoint/2010/main" val="206512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CD6B57-DB2A-46EF-9785-CF8634618E94}"/>
              </a:ext>
            </a:extLst>
          </p:cNvPr>
          <p:cNvSpPr txBox="1"/>
          <p:nvPr/>
        </p:nvSpPr>
        <p:spPr>
          <a:xfrm>
            <a:off x="1" y="0"/>
            <a:ext cx="12192000" cy="1477328"/>
          </a:xfrm>
          <a:prstGeom prst="rect">
            <a:avLst/>
          </a:prstGeom>
          <a:noFill/>
        </p:spPr>
        <p:txBody>
          <a:bodyPr wrap="square" rtlCol="0">
            <a:spAutoFit/>
          </a:bodyPr>
          <a:lstStyle/>
          <a:p>
            <a:r>
              <a:rPr lang="en-US" dirty="0"/>
              <a:t>After business logic, design </a:t>
            </a:r>
            <a:r>
              <a:rPr lang="en-US" b="1" dirty="0">
                <a:solidFill>
                  <a:srgbClr val="FF0000"/>
                </a:solidFill>
              </a:rPr>
              <a:t>Data layer</a:t>
            </a:r>
          </a:p>
          <a:p>
            <a:pPr marL="285750" indent="-285750">
              <a:buFont typeface="Arial" panose="020B0604020202020204" pitchFamily="34" charset="0"/>
              <a:buChar char="•"/>
            </a:pPr>
            <a:r>
              <a:rPr lang="en-US" dirty="0"/>
              <a:t>Data layer include </a:t>
            </a:r>
            <a:r>
              <a:rPr lang="en-US" b="1" dirty="0"/>
              <a:t>data persistence mechanisms</a:t>
            </a:r>
            <a:r>
              <a:rPr lang="en-US" dirty="0"/>
              <a:t>, and data access layer that encapsulates the persistence mechanisms and exposes the data</a:t>
            </a:r>
          </a:p>
          <a:p>
            <a:pPr marL="285750" indent="-285750">
              <a:buFont typeface="Arial" panose="020B0604020202020204" pitchFamily="34" charset="0"/>
              <a:buChar char="•"/>
            </a:pPr>
            <a:r>
              <a:rPr lang="zh-CN" altLang="en-US" dirty="0"/>
              <a:t>从</a:t>
            </a:r>
            <a:r>
              <a:rPr lang="en-US" altLang="zh-CN" dirty="0"/>
              <a:t>user</a:t>
            </a:r>
            <a:r>
              <a:rPr lang="zh-CN" altLang="en-US" dirty="0"/>
              <a:t>的角度来看，只关心</a:t>
            </a:r>
            <a:r>
              <a:rPr lang="en-US" altLang="zh-CN" dirty="0"/>
              <a:t>data access</a:t>
            </a:r>
            <a:r>
              <a:rPr lang="zh-CN" altLang="en-US" dirty="0"/>
              <a:t>和</a:t>
            </a:r>
            <a:r>
              <a:rPr lang="en-US" altLang="zh-CN" dirty="0"/>
              <a:t>persistence</a:t>
            </a:r>
          </a:p>
          <a:p>
            <a:pPr marL="285750" indent="-285750">
              <a:buFont typeface="Arial" panose="020B0604020202020204" pitchFamily="34" charset="0"/>
              <a:buChar char="•"/>
            </a:pPr>
            <a:r>
              <a:rPr lang="zh-CN" altLang="en-US" dirty="0"/>
              <a:t>下图是</a:t>
            </a:r>
            <a:r>
              <a:rPr lang="en-US" altLang="zh-CN" dirty="0"/>
              <a:t>GCP</a:t>
            </a:r>
            <a:r>
              <a:rPr lang="zh-CN" altLang="en-US" dirty="0"/>
              <a:t>提供的</a:t>
            </a:r>
            <a:r>
              <a:rPr lang="en-US" altLang="zh-CN" dirty="0"/>
              <a:t>storage</a:t>
            </a:r>
            <a:r>
              <a:rPr lang="zh-CN" altLang="en-US" dirty="0"/>
              <a:t>类型，根据需求不同来选择不同的</a:t>
            </a:r>
            <a:r>
              <a:rPr lang="en-US" altLang="zh-CN" dirty="0"/>
              <a:t>storage</a:t>
            </a:r>
            <a:r>
              <a:rPr lang="zh-CN" altLang="en-US" dirty="0"/>
              <a:t>类型</a:t>
            </a:r>
            <a:endParaRPr lang="en-US" dirty="0"/>
          </a:p>
        </p:txBody>
      </p:sp>
      <p:pic>
        <p:nvPicPr>
          <p:cNvPr id="5" name="Picture 4">
            <a:extLst>
              <a:ext uri="{FF2B5EF4-FFF2-40B4-BE49-F238E27FC236}">
                <a16:creationId xmlns:a16="http://schemas.microsoft.com/office/drawing/2014/main" id="{510AEFE3-72DF-4133-A621-929E434CA766}"/>
              </a:ext>
            </a:extLst>
          </p:cNvPr>
          <p:cNvPicPr>
            <a:picLocks noChangeAspect="1"/>
          </p:cNvPicPr>
          <p:nvPr/>
        </p:nvPicPr>
        <p:blipFill>
          <a:blip r:embed="rId2"/>
          <a:stretch>
            <a:fillRect/>
          </a:stretch>
        </p:blipFill>
        <p:spPr>
          <a:xfrm>
            <a:off x="0" y="2153421"/>
            <a:ext cx="6759237" cy="3610297"/>
          </a:xfrm>
          <a:prstGeom prst="rect">
            <a:avLst/>
          </a:prstGeom>
        </p:spPr>
      </p:pic>
      <p:pic>
        <p:nvPicPr>
          <p:cNvPr id="6" name="Picture 5">
            <a:extLst>
              <a:ext uri="{FF2B5EF4-FFF2-40B4-BE49-F238E27FC236}">
                <a16:creationId xmlns:a16="http://schemas.microsoft.com/office/drawing/2014/main" id="{0F819E98-6ABB-48DD-835C-541D425B7F8D}"/>
              </a:ext>
            </a:extLst>
          </p:cNvPr>
          <p:cNvPicPr>
            <a:picLocks noChangeAspect="1"/>
          </p:cNvPicPr>
          <p:nvPr/>
        </p:nvPicPr>
        <p:blipFill>
          <a:blip r:embed="rId3"/>
          <a:stretch>
            <a:fillRect/>
          </a:stretch>
        </p:blipFill>
        <p:spPr>
          <a:xfrm>
            <a:off x="7377546" y="2153421"/>
            <a:ext cx="7004771" cy="3676537"/>
          </a:xfrm>
          <a:prstGeom prst="rect">
            <a:avLst/>
          </a:prstGeom>
        </p:spPr>
      </p:pic>
    </p:spTree>
    <p:extLst>
      <p:ext uri="{BB962C8B-B14F-4D97-AF65-F5344CB8AC3E}">
        <p14:creationId xmlns:p14="http://schemas.microsoft.com/office/powerpoint/2010/main" val="30110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4DB856-EFA4-4418-A853-490DFA543F0F}"/>
              </a:ext>
            </a:extLst>
          </p:cNvPr>
          <p:cNvSpPr txBox="1"/>
          <p:nvPr/>
        </p:nvSpPr>
        <p:spPr>
          <a:xfrm>
            <a:off x="0" y="0"/>
            <a:ext cx="7791364" cy="1200329"/>
          </a:xfrm>
          <a:prstGeom prst="rect">
            <a:avLst/>
          </a:prstGeom>
          <a:noFill/>
        </p:spPr>
        <p:txBody>
          <a:bodyPr wrap="none" rtlCol="0">
            <a:spAutoFit/>
          </a:bodyPr>
          <a:lstStyle/>
          <a:p>
            <a:r>
              <a:rPr lang="en-US" dirty="0"/>
              <a:t>Services from Google Cloud Platform (GCP):</a:t>
            </a:r>
          </a:p>
          <a:p>
            <a:pPr marL="285750" indent="-285750">
              <a:buFont typeface="Arial" panose="020B0604020202020204" pitchFamily="34" charset="0"/>
              <a:buChar char="•"/>
            </a:pPr>
            <a:r>
              <a:rPr lang="en-US" dirty="0"/>
              <a:t>GCP has 4 big components: Compute, Storage, Big Data and Machine Learning</a:t>
            </a:r>
          </a:p>
          <a:p>
            <a:pPr marL="285750" indent="-285750">
              <a:buFont typeface="Arial" panose="020B0604020202020204" pitchFamily="34" charset="0"/>
              <a:buChar char="•"/>
            </a:pPr>
            <a:r>
              <a:rPr lang="en-US" dirty="0"/>
              <a:t>The sub categories are shown as follow. </a:t>
            </a:r>
          </a:p>
          <a:p>
            <a:pPr marL="285750" indent="-285750">
              <a:buFont typeface="Arial" panose="020B0604020202020204" pitchFamily="34" charset="0"/>
              <a:buChar char="•"/>
            </a:pPr>
            <a:r>
              <a:rPr lang="en-US" dirty="0"/>
              <a:t>* from Coursera</a:t>
            </a:r>
          </a:p>
        </p:txBody>
      </p:sp>
      <p:pic>
        <p:nvPicPr>
          <p:cNvPr id="8" name="Picture 7">
            <a:extLst>
              <a:ext uri="{FF2B5EF4-FFF2-40B4-BE49-F238E27FC236}">
                <a16:creationId xmlns:a16="http://schemas.microsoft.com/office/drawing/2014/main" id="{37238A65-0326-4E8E-A073-569ECC688289}"/>
              </a:ext>
            </a:extLst>
          </p:cNvPr>
          <p:cNvPicPr>
            <a:picLocks noChangeAspect="1"/>
          </p:cNvPicPr>
          <p:nvPr/>
        </p:nvPicPr>
        <p:blipFill>
          <a:blip r:embed="rId2"/>
          <a:stretch>
            <a:fillRect/>
          </a:stretch>
        </p:blipFill>
        <p:spPr>
          <a:xfrm>
            <a:off x="1" y="1200329"/>
            <a:ext cx="5486400" cy="3122940"/>
          </a:xfrm>
          <a:prstGeom prst="rect">
            <a:avLst/>
          </a:prstGeom>
        </p:spPr>
      </p:pic>
    </p:spTree>
    <p:extLst>
      <p:ext uri="{BB962C8B-B14F-4D97-AF65-F5344CB8AC3E}">
        <p14:creationId xmlns:p14="http://schemas.microsoft.com/office/powerpoint/2010/main" val="145826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313D5B-ADC4-4AD4-9082-F725EB62694F}"/>
              </a:ext>
            </a:extLst>
          </p:cNvPr>
          <p:cNvSpPr txBox="1"/>
          <p:nvPr/>
        </p:nvSpPr>
        <p:spPr>
          <a:xfrm>
            <a:off x="1" y="0"/>
            <a:ext cx="12192000" cy="1477328"/>
          </a:xfrm>
          <a:prstGeom prst="rect">
            <a:avLst/>
          </a:prstGeom>
          <a:noFill/>
        </p:spPr>
        <p:txBody>
          <a:bodyPr wrap="square" rtlCol="0">
            <a:spAutoFit/>
          </a:bodyPr>
          <a:lstStyle/>
          <a:p>
            <a:r>
              <a:rPr lang="en-US" dirty="0"/>
              <a:t>After that, design </a:t>
            </a:r>
            <a:r>
              <a:rPr lang="en-US" b="1" dirty="0">
                <a:solidFill>
                  <a:srgbClr val="FF0000"/>
                </a:solidFill>
              </a:rPr>
              <a:t>Presentation layer</a:t>
            </a:r>
          </a:p>
          <a:p>
            <a:pPr marL="285750" indent="-285750">
              <a:buFont typeface="Arial" panose="020B0604020202020204" pitchFamily="34" charset="0"/>
              <a:buChar char="•"/>
            </a:pPr>
            <a:r>
              <a:rPr lang="en-US" dirty="0"/>
              <a:t>Deal with the flow of data through the system, between user, business-logic, and storage service. (meaning presentation layer is about </a:t>
            </a:r>
            <a:r>
              <a:rPr lang="en-US" b="1" dirty="0">
                <a:solidFill>
                  <a:srgbClr val="FF0000"/>
                </a:solidFill>
              </a:rPr>
              <a:t>network design</a:t>
            </a:r>
            <a:r>
              <a:rPr lang="en-US" dirty="0"/>
              <a:t>)</a:t>
            </a:r>
          </a:p>
          <a:p>
            <a:pPr marL="285750" indent="-285750">
              <a:buFont typeface="Arial" panose="020B0604020202020204" pitchFamily="34" charset="0"/>
              <a:buChar char="•"/>
            </a:pPr>
            <a:r>
              <a:rPr lang="en-US" dirty="0"/>
              <a:t>Presentation layer is about </a:t>
            </a:r>
            <a:r>
              <a:rPr lang="en-US" b="1" dirty="0"/>
              <a:t>Location</a:t>
            </a:r>
            <a:r>
              <a:rPr lang="en-US" dirty="0"/>
              <a:t>, </a:t>
            </a:r>
            <a:r>
              <a:rPr lang="en-US" b="1" dirty="0"/>
              <a:t>load balancing </a:t>
            </a:r>
            <a:r>
              <a:rPr lang="en-US" dirty="0"/>
              <a:t>and </a:t>
            </a:r>
            <a:r>
              <a:rPr lang="en-US" b="1" dirty="0"/>
              <a:t>caching</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2A9E7F8-7924-4534-AE8C-A7B74FC07F67}"/>
              </a:ext>
            </a:extLst>
          </p:cNvPr>
          <p:cNvPicPr>
            <a:picLocks noChangeAspect="1"/>
          </p:cNvPicPr>
          <p:nvPr/>
        </p:nvPicPr>
        <p:blipFill>
          <a:blip r:embed="rId2"/>
          <a:stretch>
            <a:fillRect/>
          </a:stretch>
        </p:blipFill>
        <p:spPr>
          <a:xfrm>
            <a:off x="1724891" y="-4034776"/>
            <a:ext cx="7713525" cy="3600764"/>
          </a:xfrm>
          <a:prstGeom prst="rect">
            <a:avLst/>
          </a:prstGeom>
        </p:spPr>
      </p:pic>
      <p:sp>
        <p:nvSpPr>
          <p:cNvPr id="6" name="TextBox 5">
            <a:extLst>
              <a:ext uri="{FF2B5EF4-FFF2-40B4-BE49-F238E27FC236}">
                <a16:creationId xmlns:a16="http://schemas.microsoft.com/office/drawing/2014/main" id="{37E066BC-D3A1-4E77-B4FC-F01561920B6F}"/>
              </a:ext>
            </a:extLst>
          </p:cNvPr>
          <p:cNvSpPr txBox="1"/>
          <p:nvPr/>
        </p:nvSpPr>
        <p:spPr>
          <a:xfrm>
            <a:off x="1724891" y="-4404108"/>
            <a:ext cx="4936031" cy="369332"/>
          </a:xfrm>
          <a:prstGeom prst="rect">
            <a:avLst/>
          </a:prstGeom>
          <a:noFill/>
        </p:spPr>
        <p:txBody>
          <a:bodyPr wrap="none" rtlCol="0">
            <a:spAutoFit/>
          </a:bodyPr>
          <a:lstStyle/>
          <a:p>
            <a:r>
              <a:rPr lang="en-US" dirty="0"/>
              <a:t>GCP</a:t>
            </a:r>
            <a:r>
              <a:rPr lang="zh-CN" altLang="en-US" dirty="0"/>
              <a:t>和其他</a:t>
            </a:r>
            <a:r>
              <a:rPr lang="en-US" altLang="zh-CN" dirty="0"/>
              <a:t>cloud provider</a:t>
            </a:r>
            <a:r>
              <a:rPr lang="zh-CN" altLang="en-US" dirty="0"/>
              <a:t>并用的</a:t>
            </a:r>
            <a:r>
              <a:rPr lang="zh-CN" altLang="en-US"/>
              <a:t>时候的设计方法</a:t>
            </a:r>
            <a:endParaRPr lang="en-US" dirty="0"/>
          </a:p>
        </p:txBody>
      </p:sp>
    </p:spTree>
    <p:extLst>
      <p:ext uri="{BB962C8B-B14F-4D97-AF65-F5344CB8AC3E}">
        <p14:creationId xmlns:p14="http://schemas.microsoft.com/office/powerpoint/2010/main" val="119422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6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B05DF-8307-FD46-AB01-8420DD86D1D3}"/>
              </a:ext>
            </a:extLst>
          </p:cNvPr>
          <p:cNvSpPr txBox="1"/>
          <p:nvPr/>
        </p:nvSpPr>
        <p:spPr>
          <a:xfrm>
            <a:off x="0" y="0"/>
            <a:ext cx="12192000" cy="2585323"/>
          </a:xfrm>
          <a:prstGeom prst="rect">
            <a:avLst/>
          </a:prstGeom>
          <a:noFill/>
        </p:spPr>
        <p:txBody>
          <a:bodyPr wrap="square" rtlCol="0">
            <a:spAutoFit/>
          </a:bodyPr>
          <a:lstStyle/>
          <a:p>
            <a:r>
              <a:rPr lang="en-US" dirty="0"/>
              <a:t>Google </a:t>
            </a:r>
            <a:r>
              <a:rPr lang="en-US" dirty="0" err="1"/>
              <a:t>relavent</a:t>
            </a:r>
            <a:r>
              <a:rPr lang="zh-CN" altLang="en-US" dirty="0"/>
              <a:t> </a:t>
            </a:r>
            <a:r>
              <a:rPr lang="en-US" altLang="zh-CN" dirty="0"/>
              <a:t>knowledge:</a:t>
            </a:r>
          </a:p>
          <a:p>
            <a:pPr marL="285750" indent="-285750">
              <a:buFont typeface="Arial" panose="020B0604020202020204" pitchFamily="34" charset="0"/>
              <a:buChar char="•"/>
            </a:pPr>
            <a:r>
              <a:rPr lang="ja-JP" altLang="en-US"/>
              <a:t>以前</a:t>
            </a:r>
            <a:r>
              <a:rPr lang="en-US" altLang="ja-JP" dirty="0"/>
              <a:t>google</a:t>
            </a:r>
            <a:r>
              <a:rPr lang="ja-JP" altLang="en-US"/>
              <a:t>的广告有两个分类</a:t>
            </a:r>
            <a:r>
              <a:rPr lang="zh-CN" altLang="en-US" dirty="0"/>
              <a:t>，</a:t>
            </a:r>
            <a:r>
              <a:rPr lang="ja-JP" altLang="en-US"/>
              <a:t>一个是</a:t>
            </a:r>
            <a:r>
              <a:rPr lang="en-US" altLang="ja-JP" dirty="0" err="1"/>
              <a:t>adwords</a:t>
            </a:r>
            <a:r>
              <a:rPr lang="zh-CN" altLang="en-US" dirty="0"/>
              <a:t>，</a:t>
            </a:r>
            <a:r>
              <a:rPr lang="ja-JP" altLang="en-US"/>
              <a:t>另一个是</a:t>
            </a:r>
            <a:r>
              <a:rPr lang="en-US" altLang="ja-JP" dirty="0" err="1"/>
              <a:t>adsense</a:t>
            </a:r>
            <a:r>
              <a:rPr lang="zh-CN" altLang="en-US" dirty="0"/>
              <a:t>；</a:t>
            </a:r>
            <a:r>
              <a:rPr lang="ja-JP" altLang="en-US"/>
              <a:t>但最近</a:t>
            </a:r>
            <a:r>
              <a:rPr lang="en-US" altLang="ja-JP" dirty="0" err="1"/>
              <a:t>adwords</a:t>
            </a:r>
            <a:r>
              <a:rPr lang="ja-JP" altLang="en-US"/>
              <a:t>更名叫</a:t>
            </a:r>
            <a:r>
              <a:rPr lang="en-US" altLang="ja-JP" dirty="0"/>
              <a:t>ads</a:t>
            </a:r>
            <a:r>
              <a:rPr lang="ja-JP" altLang="en-US"/>
              <a:t>了</a:t>
            </a:r>
            <a:r>
              <a:rPr lang="zh-CN" altLang="en-US" dirty="0"/>
              <a:t>，</a:t>
            </a:r>
            <a:r>
              <a:rPr lang="ja-JP" altLang="en-US"/>
              <a:t>图标见右</a:t>
            </a:r>
            <a:endParaRPr lang="en-US" altLang="ja-JP" dirty="0"/>
          </a:p>
          <a:p>
            <a:pPr marL="742950" lvl="1" indent="-285750">
              <a:buFont typeface="Arial" panose="020B0604020202020204" pitchFamily="34" charset="0"/>
              <a:buChar char="•"/>
            </a:pPr>
            <a:r>
              <a:rPr lang="en-US" b="1" dirty="0">
                <a:solidFill>
                  <a:srgbClr val="FF0000"/>
                </a:solidFill>
              </a:rPr>
              <a:t>Google Ads</a:t>
            </a:r>
            <a:r>
              <a:rPr lang="en-US" dirty="0"/>
              <a:t> program enables you to create advertisements which will appear on relevant Google search results pages and our network of partner sites. </a:t>
            </a:r>
            <a:r>
              <a:rPr lang="ja-JP" altLang="en-US"/>
              <a:t>用自己的语言概括一下</a:t>
            </a:r>
            <a:r>
              <a:rPr lang="zh-CN" altLang="en-US" dirty="0"/>
              <a:t>，</a:t>
            </a:r>
            <a:r>
              <a:rPr lang="ja-JP" altLang="en-US"/>
              <a:t>一个</a:t>
            </a:r>
            <a:r>
              <a:rPr lang="en-US" altLang="ja-JP" dirty="0"/>
              <a:t>publisher</a:t>
            </a:r>
            <a:r>
              <a:rPr lang="ja-JP" altLang="en-US"/>
              <a:t>创造自己的广告</a:t>
            </a:r>
            <a:r>
              <a:rPr lang="zh-CN" altLang="en-US" dirty="0"/>
              <a:t>，</a:t>
            </a:r>
            <a:r>
              <a:rPr lang="ja-JP" altLang="en-US"/>
              <a:t>然后把自己的广告放在</a:t>
            </a:r>
            <a:r>
              <a:rPr lang="en-US" altLang="ja-JP" dirty="0"/>
              <a:t>google</a:t>
            </a:r>
            <a:r>
              <a:rPr lang="zh-CN" altLang="en-US" dirty="0"/>
              <a:t> </a:t>
            </a:r>
            <a:r>
              <a:rPr lang="en-US" altLang="zh-CN" dirty="0"/>
              <a:t>ads</a:t>
            </a:r>
            <a:r>
              <a:rPr lang="ja-JP" altLang="en-US"/>
              <a:t>上</a:t>
            </a:r>
            <a:r>
              <a:rPr lang="zh-CN" altLang="en-US" dirty="0"/>
              <a:t>，</a:t>
            </a:r>
            <a:r>
              <a:rPr lang="ja-JP" altLang="en-US"/>
              <a:t>这个广告就会出现在</a:t>
            </a:r>
            <a:r>
              <a:rPr lang="en-US" altLang="ja-JP" dirty="0"/>
              <a:t>Google</a:t>
            </a:r>
            <a:r>
              <a:rPr lang="ja-JP" altLang="en-US"/>
              <a:t>旗下的网站上</a:t>
            </a:r>
            <a:r>
              <a:rPr lang="zh-CN" altLang="en-US" dirty="0"/>
              <a:t>；</a:t>
            </a:r>
            <a:r>
              <a:rPr lang="en-US" altLang="zh-CN" dirty="0"/>
              <a:t>advertiser</a:t>
            </a:r>
            <a:r>
              <a:rPr lang="ja-JP" altLang="en-US"/>
              <a:t>付钱给</a:t>
            </a:r>
            <a:r>
              <a:rPr lang="en-US" altLang="ja-JP" dirty="0"/>
              <a:t>Google</a:t>
            </a:r>
            <a:endParaRPr lang="en-US" dirty="0"/>
          </a:p>
          <a:p>
            <a:pPr marL="742950" lvl="1" indent="-285750">
              <a:buFont typeface="Arial" panose="020B0604020202020204" pitchFamily="34" charset="0"/>
              <a:buChar char="•"/>
            </a:pPr>
            <a:r>
              <a:rPr lang="en-US" b="1" dirty="0">
                <a:solidFill>
                  <a:srgbClr val="FF0000"/>
                </a:solidFill>
              </a:rPr>
              <a:t>Google AdSense </a:t>
            </a:r>
            <a:r>
              <a:rPr lang="en-US" dirty="0"/>
              <a:t>program differs in that it delivers Google Ads ads to individuals‘ websites. Google then pays web publishers for the ads displayed on their site based on user clicks on ads or on ad impressions, depending on the type of ad.</a:t>
            </a:r>
            <a:r>
              <a:rPr lang="zh-CN" altLang="en-US" dirty="0"/>
              <a:t> </a:t>
            </a:r>
            <a:r>
              <a:rPr lang="ja-JP" altLang="en-US"/>
              <a:t>用自己的语言概括一下</a:t>
            </a:r>
            <a:r>
              <a:rPr lang="zh-CN" altLang="en-US" dirty="0"/>
              <a:t>，</a:t>
            </a:r>
            <a:r>
              <a:rPr lang="ja-JP" altLang="en-US"/>
              <a:t>就是其他网站所有者可以用</a:t>
            </a:r>
            <a:r>
              <a:rPr lang="en-US" altLang="ja-JP" dirty="0" err="1"/>
              <a:t>adsense</a:t>
            </a:r>
            <a:r>
              <a:rPr lang="ja-JP" altLang="en-US"/>
              <a:t>来展示</a:t>
            </a:r>
            <a:r>
              <a:rPr lang="en-US" altLang="ja-JP" dirty="0"/>
              <a:t>Google</a:t>
            </a:r>
            <a:r>
              <a:rPr lang="ja-JP" altLang="en-US"/>
              <a:t>的广告</a:t>
            </a:r>
            <a:r>
              <a:rPr lang="zh-CN" altLang="en-US" dirty="0"/>
              <a:t>，</a:t>
            </a:r>
            <a:r>
              <a:rPr lang="en-US" altLang="zh-CN" dirty="0"/>
              <a:t>Google</a:t>
            </a:r>
            <a:r>
              <a:rPr lang="ja-JP" altLang="en-US"/>
              <a:t>会根据点击量等付钱给网站所有者</a:t>
            </a:r>
            <a:r>
              <a:rPr lang="en-US" altLang="ja-JP" dirty="0"/>
              <a:t>(web publisher)</a:t>
            </a:r>
            <a:endParaRPr lang="en-US" dirty="0"/>
          </a:p>
        </p:txBody>
      </p:sp>
      <p:pic>
        <p:nvPicPr>
          <p:cNvPr id="6" name="Picture 5">
            <a:extLst>
              <a:ext uri="{FF2B5EF4-FFF2-40B4-BE49-F238E27FC236}">
                <a16:creationId xmlns:a16="http://schemas.microsoft.com/office/drawing/2014/main" id="{37AC483E-2855-A041-9E49-8C3E18A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0"/>
            <a:ext cx="4470400" cy="2171700"/>
          </a:xfrm>
          <a:prstGeom prst="rect">
            <a:avLst/>
          </a:prstGeom>
        </p:spPr>
      </p:pic>
    </p:spTree>
    <p:extLst>
      <p:ext uri="{BB962C8B-B14F-4D97-AF65-F5344CB8AC3E}">
        <p14:creationId xmlns:p14="http://schemas.microsoft.com/office/powerpoint/2010/main" val="218919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AC6077-8476-4409-B708-1E4E1BF1B9F5}"/>
              </a:ext>
            </a:extLst>
          </p:cNvPr>
          <p:cNvSpPr/>
          <p:nvPr/>
        </p:nvSpPr>
        <p:spPr>
          <a:xfrm>
            <a:off x="0" y="0"/>
            <a:ext cx="6096000" cy="923330"/>
          </a:xfrm>
          <a:prstGeom prst="rect">
            <a:avLst/>
          </a:prstGeom>
        </p:spPr>
        <p:txBody>
          <a:bodyPr>
            <a:spAutoFit/>
          </a:bodyPr>
          <a:lstStyle/>
          <a:p>
            <a:r>
              <a:rPr lang="en-US" b="1" dirty="0">
                <a:solidFill>
                  <a:srgbClr val="202124"/>
                </a:solidFill>
                <a:latin typeface="Roboto"/>
              </a:rPr>
              <a:t>YAML</a:t>
            </a:r>
            <a:r>
              <a:rPr lang="en-US" dirty="0">
                <a:solidFill>
                  <a:srgbClr val="202124"/>
                </a:solidFill>
                <a:latin typeface="Roboto"/>
              </a:rPr>
              <a:t> is a templating language. YAML files are used for configuration of many Google Cloud Platform services</a:t>
            </a:r>
          </a:p>
          <a:p>
            <a:r>
              <a:rPr lang="en-US" dirty="0">
                <a:solidFill>
                  <a:srgbClr val="202124"/>
                </a:solidFill>
                <a:latin typeface="Roboto"/>
              </a:rPr>
              <a:t>Also used to configure Deployment Manager</a:t>
            </a:r>
            <a:endParaRPr lang="en-US" dirty="0"/>
          </a:p>
        </p:txBody>
      </p:sp>
    </p:spTree>
    <p:extLst>
      <p:ext uri="{BB962C8B-B14F-4D97-AF65-F5344CB8AC3E}">
        <p14:creationId xmlns:p14="http://schemas.microsoft.com/office/powerpoint/2010/main" val="195085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25DF1C-D5CE-4431-B70E-79F886E7B732}"/>
              </a:ext>
            </a:extLst>
          </p:cNvPr>
          <p:cNvPicPr>
            <a:picLocks noChangeAspect="1"/>
          </p:cNvPicPr>
          <p:nvPr/>
        </p:nvPicPr>
        <p:blipFill>
          <a:blip r:embed="rId2"/>
          <a:stretch>
            <a:fillRect/>
          </a:stretch>
        </p:blipFill>
        <p:spPr>
          <a:xfrm>
            <a:off x="0" y="0"/>
            <a:ext cx="7905750" cy="2638425"/>
          </a:xfrm>
          <a:prstGeom prst="rect">
            <a:avLst/>
          </a:prstGeom>
        </p:spPr>
      </p:pic>
      <p:sp>
        <p:nvSpPr>
          <p:cNvPr id="2" name="TextBox 1">
            <a:extLst>
              <a:ext uri="{FF2B5EF4-FFF2-40B4-BE49-F238E27FC236}">
                <a16:creationId xmlns:a16="http://schemas.microsoft.com/office/drawing/2014/main" id="{4CA1E2F2-862C-470F-9848-271C44447108}"/>
              </a:ext>
            </a:extLst>
          </p:cNvPr>
          <p:cNvSpPr txBox="1"/>
          <p:nvPr/>
        </p:nvSpPr>
        <p:spPr>
          <a:xfrm>
            <a:off x="0" y="3038622"/>
            <a:ext cx="5746573" cy="646331"/>
          </a:xfrm>
          <a:prstGeom prst="rect">
            <a:avLst/>
          </a:prstGeom>
          <a:noFill/>
        </p:spPr>
        <p:txBody>
          <a:bodyPr wrap="none" rtlCol="0">
            <a:spAutoFit/>
          </a:bodyPr>
          <a:lstStyle/>
          <a:p>
            <a:r>
              <a:rPr lang="en-US" dirty="0"/>
              <a:t>GCP</a:t>
            </a:r>
            <a:r>
              <a:rPr lang="zh-CN" altLang="en-US" dirty="0"/>
              <a:t>中，必须有一个</a:t>
            </a:r>
            <a:r>
              <a:rPr lang="en-US" altLang="zh-CN" dirty="0"/>
              <a:t>Organization code</a:t>
            </a:r>
          </a:p>
          <a:p>
            <a:r>
              <a:rPr lang="zh-CN" altLang="en-US" dirty="0"/>
              <a:t>所有的</a:t>
            </a:r>
            <a:r>
              <a:rPr lang="en-US" altLang="zh-CN" dirty="0"/>
              <a:t>GCP</a:t>
            </a:r>
            <a:r>
              <a:rPr lang="zh-CN" altLang="en-US" dirty="0"/>
              <a:t>的</a:t>
            </a:r>
            <a:r>
              <a:rPr lang="en-US" altLang="zh-CN" dirty="0"/>
              <a:t>resource</a:t>
            </a:r>
            <a:r>
              <a:rPr lang="zh-CN" altLang="en-US" dirty="0"/>
              <a:t>都必须属于一个</a:t>
            </a:r>
            <a:r>
              <a:rPr lang="en-US" altLang="zh-CN" dirty="0"/>
              <a:t>project</a:t>
            </a:r>
            <a:r>
              <a:rPr lang="zh-CN" altLang="en-US" dirty="0"/>
              <a:t>，以便管理</a:t>
            </a:r>
            <a:endParaRPr lang="en-US" dirty="0"/>
          </a:p>
        </p:txBody>
      </p:sp>
      <p:sp>
        <p:nvSpPr>
          <p:cNvPr id="5" name="TextBox 4">
            <a:extLst>
              <a:ext uri="{FF2B5EF4-FFF2-40B4-BE49-F238E27FC236}">
                <a16:creationId xmlns:a16="http://schemas.microsoft.com/office/drawing/2014/main" id="{E55B49A3-88EA-417F-8EC2-D301D6351F95}"/>
              </a:ext>
            </a:extLst>
          </p:cNvPr>
          <p:cNvSpPr txBox="1"/>
          <p:nvPr/>
        </p:nvSpPr>
        <p:spPr>
          <a:xfrm>
            <a:off x="-1" y="3808151"/>
            <a:ext cx="15359718" cy="2308324"/>
          </a:xfrm>
          <a:prstGeom prst="rect">
            <a:avLst/>
          </a:prstGeom>
          <a:noFill/>
        </p:spPr>
        <p:txBody>
          <a:bodyPr wrap="none" rtlCol="0">
            <a:spAutoFit/>
          </a:bodyPr>
          <a:lstStyle/>
          <a:p>
            <a:r>
              <a:rPr lang="en-US" altLang="ja-JP" dirty="0"/>
              <a:t>I</a:t>
            </a:r>
            <a:r>
              <a:rPr lang="en-US" altLang="zh-CN" dirty="0"/>
              <a:t>AM</a:t>
            </a:r>
            <a:r>
              <a:rPr lang="zh-CN" altLang="en-US" dirty="0"/>
              <a:t>中，有</a:t>
            </a:r>
            <a:r>
              <a:rPr lang="en-US" altLang="zh-CN" dirty="0"/>
              <a:t>primitive role</a:t>
            </a:r>
            <a:r>
              <a:rPr lang="zh-CN" altLang="en-US" dirty="0"/>
              <a:t>和</a:t>
            </a:r>
            <a:r>
              <a:rPr lang="en-US" altLang="zh-CN" dirty="0"/>
              <a:t>predefined role</a:t>
            </a:r>
          </a:p>
          <a:p>
            <a:pPr marL="285750" indent="-285750">
              <a:buFont typeface="Arial" panose="020B0604020202020204" pitchFamily="34" charset="0"/>
              <a:buChar char="•"/>
            </a:pPr>
            <a:r>
              <a:rPr lang="en-US" altLang="zh-CN" dirty="0"/>
              <a:t>Primitive role</a:t>
            </a:r>
            <a:r>
              <a:rPr lang="zh-CN" altLang="en-US" dirty="0"/>
              <a:t>包括</a:t>
            </a:r>
            <a:r>
              <a:rPr lang="en-US" altLang="zh-CN" dirty="0"/>
              <a:t>owner/editor/viewer</a:t>
            </a:r>
            <a:r>
              <a:rPr lang="zh-CN" altLang="en-US" dirty="0"/>
              <a:t>；这个比较广，在人多的情况下需要细分；不能改变；</a:t>
            </a:r>
            <a:r>
              <a:rPr lang="en-US" altLang="zh-CN" dirty="0"/>
              <a:t>Primitive role</a:t>
            </a:r>
            <a:r>
              <a:rPr lang="zh-CN" altLang="en-US" dirty="0"/>
              <a:t>是给</a:t>
            </a:r>
            <a:r>
              <a:rPr lang="en-US" altLang="zh-CN" dirty="0"/>
              <a:t>project</a:t>
            </a:r>
            <a:r>
              <a:rPr lang="zh-CN" altLang="en-US" dirty="0"/>
              <a:t>的</a:t>
            </a:r>
            <a:r>
              <a:rPr lang="en-US" altLang="zh-CN" dirty="0"/>
              <a:t>(primitive role</a:t>
            </a:r>
            <a:r>
              <a:rPr lang="zh-CN" altLang="en-US" dirty="0"/>
              <a:t>＝</a:t>
            </a:r>
            <a:r>
              <a:rPr lang="en-US" altLang="zh-CN" dirty="0"/>
              <a:t>project </a:t>
            </a:r>
            <a:r>
              <a:rPr lang="en-US" altLang="ja-JP" dirty="0"/>
              <a:t>role</a:t>
            </a:r>
            <a:r>
              <a:rPr lang="en-US" altLang="zh-CN" dirty="0"/>
              <a:t>)</a:t>
            </a:r>
          </a:p>
          <a:p>
            <a:pPr marL="285750" indent="-285750">
              <a:buFont typeface="Arial" panose="020B0604020202020204" pitchFamily="34" charset="0"/>
              <a:buChar char="•"/>
            </a:pPr>
            <a:r>
              <a:rPr lang="en-US" altLang="zh-CN" dirty="0"/>
              <a:t>Predefined role</a:t>
            </a:r>
            <a:r>
              <a:rPr lang="zh-CN" altLang="en-US" dirty="0"/>
              <a:t>细分了</a:t>
            </a:r>
            <a:r>
              <a:rPr lang="en-US" altLang="zh-CN" dirty="0"/>
              <a:t>Who can do WHAT</a:t>
            </a:r>
            <a:r>
              <a:rPr lang="zh-CN" altLang="en-US" dirty="0"/>
              <a:t>；</a:t>
            </a:r>
            <a:r>
              <a:rPr lang="en-US" altLang="zh-CN" dirty="0"/>
              <a:t>predefined role</a:t>
            </a:r>
            <a:r>
              <a:rPr lang="zh-CN" altLang="en-US" dirty="0"/>
              <a:t>是给</a:t>
            </a:r>
            <a:r>
              <a:rPr lang="en-US" altLang="zh-CN" dirty="0"/>
              <a:t>project</a:t>
            </a:r>
            <a:r>
              <a:rPr lang="zh-CN" altLang="en-US" dirty="0"/>
              <a:t>下的</a:t>
            </a:r>
            <a:r>
              <a:rPr lang="en-US" altLang="zh-CN" dirty="0"/>
              <a:t>user</a:t>
            </a:r>
            <a:r>
              <a:rPr lang="zh-CN" altLang="en-US" dirty="0"/>
              <a:t>的</a:t>
            </a:r>
            <a:endParaRPr lang="en-US" altLang="zh-CN" dirty="0"/>
          </a:p>
          <a:p>
            <a:pPr marL="285750" indent="-285750">
              <a:buFont typeface="Arial" panose="020B0604020202020204" pitchFamily="34" charset="0"/>
              <a:buChar char="•"/>
            </a:pPr>
            <a:r>
              <a:rPr lang="en-US" dirty="0"/>
              <a:t>Service account does (service account is for an App, NOT for a person):</a:t>
            </a:r>
          </a:p>
          <a:p>
            <a:pPr marL="742950" lvl="1" indent="-285750">
              <a:buFont typeface="Arial" panose="020B0604020202020204" pitchFamily="34" charset="0"/>
              <a:buChar char="•"/>
            </a:pPr>
            <a:r>
              <a:rPr lang="en-US" dirty="0"/>
              <a:t>Authenticate between GCP services</a:t>
            </a:r>
          </a:p>
          <a:p>
            <a:pPr marL="742950" lvl="1" indent="-285750">
              <a:buFont typeface="Arial" panose="020B0604020202020204" pitchFamily="34" charset="0"/>
              <a:buChar char="•"/>
            </a:pPr>
            <a:r>
              <a:rPr lang="en-US" dirty="0"/>
              <a:t>A way to restrict the actions a resource (e.g., VMs) can perform</a:t>
            </a:r>
          </a:p>
          <a:p>
            <a:pPr marL="742950" lvl="1" indent="-285750">
              <a:buFont typeface="Arial" panose="020B0604020202020204" pitchFamily="34" charset="0"/>
              <a:buChar char="•"/>
            </a:pPr>
            <a:r>
              <a:rPr lang="en-US" dirty="0"/>
              <a:t>A way to allow users to act with service account permissions</a:t>
            </a:r>
          </a:p>
          <a:p>
            <a:pPr marL="742950" lvl="1" indent="-285750">
              <a:buFont typeface="Arial" panose="020B0604020202020204" pitchFamily="34" charset="0"/>
              <a:buChar char="•"/>
            </a:pPr>
            <a:r>
              <a:rPr lang="en-US" dirty="0"/>
              <a:t>Key generation and rotation when used with App Engine and Compute Engine</a:t>
            </a:r>
          </a:p>
        </p:txBody>
      </p:sp>
      <p:sp>
        <p:nvSpPr>
          <p:cNvPr id="6" name="Rectangle 5">
            <a:extLst>
              <a:ext uri="{FF2B5EF4-FFF2-40B4-BE49-F238E27FC236}">
                <a16:creationId xmlns:a16="http://schemas.microsoft.com/office/drawing/2014/main" id="{B84F9D6D-A596-498D-A0B4-63155252AC19}"/>
              </a:ext>
            </a:extLst>
          </p:cNvPr>
          <p:cNvSpPr/>
          <p:nvPr/>
        </p:nvSpPr>
        <p:spPr>
          <a:xfrm>
            <a:off x="0" y="6112615"/>
            <a:ext cx="12192000" cy="646331"/>
          </a:xfrm>
          <a:prstGeom prst="rect">
            <a:avLst/>
          </a:prstGeom>
        </p:spPr>
        <p:txBody>
          <a:bodyPr wrap="square">
            <a:spAutoFit/>
          </a:bodyPr>
          <a:lstStyle/>
          <a:p>
            <a:r>
              <a:rPr lang="en-US" altLang="ja-JP" dirty="0"/>
              <a:t>About</a:t>
            </a:r>
            <a:r>
              <a:rPr lang="ja-JP" altLang="en-US" dirty="0"/>
              <a:t> </a:t>
            </a:r>
            <a:r>
              <a:rPr lang="en-US" altLang="ja-JP" dirty="0"/>
              <a:t>Compute Engines (VMs):</a:t>
            </a:r>
            <a:endParaRPr lang="en-US" dirty="0"/>
          </a:p>
          <a:p>
            <a:pPr marL="285750" indent="-285750">
              <a:buFont typeface="Arial" panose="020B0604020202020204" pitchFamily="34" charset="0"/>
              <a:buChar char="•"/>
            </a:pPr>
            <a:r>
              <a:rPr lang="en-US" b="1" dirty="0"/>
              <a:t>Preemptible VMs</a:t>
            </a:r>
            <a:r>
              <a:rPr lang="en-US" dirty="0"/>
              <a:t> are highly affordable, short-lived compute instances suitable for batch jobs and fault-tolerant workloads. </a:t>
            </a:r>
          </a:p>
        </p:txBody>
      </p:sp>
    </p:spTree>
    <p:extLst>
      <p:ext uri="{BB962C8B-B14F-4D97-AF65-F5344CB8AC3E}">
        <p14:creationId xmlns:p14="http://schemas.microsoft.com/office/powerpoint/2010/main" val="19898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61F21F-D8C0-48F9-84CF-F5829A4D1F8D}"/>
              </a:ext>
            </a:extLst>
          </p:cNvPr>
          <p:cNvSpPr txBox="1"/>
          <p:nvPr/>
        </p:nvSpPr>
        <p:spPr>
          <a:xfrm>
            <a:off x="0" y="253218"/>
            <a:ext cx="6832063" cy="7848302"/>
          </a:xfrm>
          <a:prstGeom prst="rect">
            <a:avLst/>
          </a:prstGeom>
          <a:noFill/>
        </p:spPr>
        <p:txBody>
          <a:bodyPr wrap="square" rtlCol="0">
            <a:spAutoFit/>
          </a:bodyPr>
          <a:lstStyle/>
          <a:p>
            <a:r>
              <a:rPr lang="en-US" dirty="0"/>
              <a:t>Storage:</a:t>
            </a:r>
          </a:p>
          <a:p>
            <a:pPr marL="285750" indent="-285750">
              <a:buFont typeface="Arial" panose="020B0604020202020204" pitchFamily="34" charset="0"/>
              <a:buChar char="•"/>
            </a:pPr>
            <a:r>
              <a:rPr lang="en-US" dirty="0"/>
              <a:t>Cloud storage</a:t>
            </a:r>
          </a:p>
          <a:p>
            <a:pPr marL="742950" lvl="1" indent="-285750">
              <a:buFont typeface="Arial" panose="020B0604020202020204" pitchFamily="34" charset="0"/>
              <a:buChar char="•"/>
            </a:pPr>
            <a:r>
              <a:rPr lang="en-US" dirty="0"/>
              <a:t>No </a:t>
            </a:r>
            <a:r>
              <a:rPr lang="en-US" dirty="0" err="1"/>
              <a:t>sql</a:t>
            </a:r>
            <a:endParaRPr lang="en-US" dirty="0"/>
          </a:p>
          <a:p>
            <a:pPr marL="742950" lvl="1" indent="-285750">
              <a:buFont typeface="Arial" panose="020B0604020202020204" pitchFamily="34" charset="0"/>
              <a:buChar char="•"/>
            </a:pPr>
            <a:r>
              <a:rPr lang="en-US" dirty="0"/>
              <a:t>Buckets, can control ACL (Access Control Lists) for each buckets</a:t>
            </a:r>
          </a:p>
          <a:p>
            <a:pPr marL="742950" lvl="1" indent="-285750">
              <a:buFont typeface="Arial" panose="020B0604020202020204" pitchFamily="34" charset="0"/>
              <a:buChar char="•"/>
            </a:pPr>
            <a:r>
              <a:rPr lang="en-US" dirty="0"/>
              <a:t>Can turn on/off overwrite (just like git, can track history)</a:t>
            </a:r>
          </a:p>
          <a:p>
            <a:pPr marL="742950" lvl="1" indent="-285750">
              <a:buFont typeface="Arial" panose="020B0604020202020204" pitchFamily="34" charset="0"/>
              <a:buChar char="•"/>
            </a:pPr>
            <a:r>
              <a:rPr lang="zh-CN" altLang="en-US" dirty="0"/>
              <a:t>这个</a:t>
            </a:r>
            <a:r>
              <a:rPr lang="en-US" altLang="zh-CN" dirty="0"/>
              <a:t>storage</a:t>
            </a:r>
            <a:r>
              <a:rPr lang="zh-CN" altLang="en-US" dirty="0"/>
              <a:t>就感觉和</a:t>
            </a:r>
            <a:r>
              <a:rPr lang="en-US" altLang="zh-CN" dirty="0"/>
              <a:t>Google Drive</a:t>
            </a:r>
            <a:r>
              <a:rPr lang="zh-CN" altLang="en-US" dirty="0"/>
              <a:t>相似，可直接存文件</a:t>
            </a:r>
            <a:endParaRPr lang="en-US" dirty="0"/>
          </a:p>
          <a:p>
            <a:pPr marL="742950" lvl="1" indent="-285750">
              <a:buFont typeface="Arial" panose="020B0604020202020204" pitchFamily="34" charset="0"/>
              <a:buChar char="•"/>
            </a:pPr>
            <a:r>
              <a:rPr lang="zh-CN" altLang="en-US" dirty="0"/>
              <a:t>有</a:t>
            </a:r>
            <a:r>
              <a:rPr lang="en-US" altLang="zh-CN" dirty="0"/>
              <a:t>4</a:t>
            </a:r>
            <a:r>
              <a:rPr lang="zh-CN" altLang="en-US" dirty="0"/>
              <a:t>个种类，见右图</a:t>
            </a:r>
            <a:endParaRPr lang="en-US" altLang="zh-CN" dirty="0"/>
          </a:p>
          <a:p>
            <a:pPr marL="742950" lvl="1" indent="-285750">
              <a:buFont typeface="Arial" panose="020B0604020202020204" pitchFamily="34" charset="0"/>
              <a:buChar char="•"/>
            </a:pPr>
            <a:r>
              <a:rPr lang="en-US" dirty="0"/>
              <a:t>is often the ingestion point for data being moved into the cloud, and is frequently the long-term storage location for data</a:t>
            </a:r>
          </a:p>
          <a:p>
            <a:pPr marL="742950" lvl="1" indent="-285750">
              <a:buFont typeface="Arial" panose="020B0604020202020204" pitchFamily="34" charset="0"/>
              <a:buChar char="•"/>
            </a:pPr>
            <a:r>
              <a:rPr lang="en-US" dirty="0"/>
              <a:t>Good for immutable (</a:t>
            </a:r>
            <a:r>
              <a:rPr lang="zh-CN" altLang="en-US" dirty="0"/>
              <a:t>一成不变的</a:t>
            </a:r>
            <a:r>
              <a:rPr lang="en-US" dirty="0"/>
              <a:t>) binary objects</a:t>
            </a:r>
          </a:p>
          <a:p>
            <a:pPr marL="285750" indent="-285750">
              <a:buFont typeface="Arial" panose="020B0604020202020204" pitchFamily="34" charset="0"/>
              <a:buChar char="•"/>
            </a:pPr>
            <a:r>
              <a:rPr lang="en-US" dirty="0"/>
              <a:t>Cloud </a:t>
            </a:r>
            <a:r>
              <a:rPr lang="en-US" dirty="0" err="1"/>
              <a:t>sql</a:t>
            </a:r>
            <a:endParaRPr lang="en-US" dirty="0"/>
          </a:p>
          <a:p>
            <a:pPr marL="742950" lvl="1" indent="-285750">
              <a:buFont typeface="Arial" panose="020B0604020202020204" pitchFamily="34" charset="0"/>
              <a:buChar char="•"/>
            </a:pPr>
            <a:r>
              <a:rPr lang="en-US" altLang="zh-CN" dirty="0" err="1"/>
              <a:t>mySQL</a:t>
            </a:r>
            <a:r>
              <a:rPr lang="en-US" altLang="zh-CN" dirty="0"/>
              <a:t> and PostgreSQL as service</a:t>
            </a:r>
          </a:p>
          <a:p>
            <a:pPr marL="742950" lvl="1" indent="-285750">
              <a:buFont typeface="Arial" panose="020B0604020202020204" pitchFamily="34" charset="0"/>
              <a:buChar char="•"/>
            </a:pPr>
            <a:r>
              <a:rPr lang="en-US" dirty="0"/>
              <a:t>Use this if you just needed to migrate a standard relational database running on a single machine in a datacenter to the cloud</a:t>
            </a:r>
          </a:p>
          <a:p>
            <a:pPr marL="285750" indent="-285750">
              <a:buFont typeface="Arial" panose="020B0604020202020204" pitchFamily="34" charset="0"/>
              <a:buChar char="•"/>
            </a:pPr>
            <a:r>
              <a:rPr lang="en-US" dirty="0"/>
              <a:t>Cloud spanner</a:t>
            </a:r>
          </a:p>
          <a:p>
            <a:pPr marL="742950" lvl="1" indent="-285750">
              <a:buFont typeface="Arial" panose="020B0604020202020204" pitchFamily="34" charset="0"/>
              <a:buChar char="•"/>
            </a:pPr>
            <a:r>
              <a:rPr lang="en-US" dirty="0"/>
              <a:t>Same as cloud </a:t>
            </a:r>
            <a:r>
              <a:rPr lang="en-US" dirty="0" err="1"/>
              <a:t>sql</a:t>
            </a:r>
            <a:endParaRPr lang="en-US" dirty="0"/>
          </a:p>
          <a:p>
            <a:pPr marL="742950" lvl="1" indent="-285750">
              <a:buFont typeface="Arial" panose="020B0604020202020204" pitchFamily="34" charset="0"/>
              <a:buChar char="•"/>
            </a:pPr>
            <a:r>
              <a:rPr lang="en-US" dirty="0"/>
              <a:t>Good for a relational database with SQL queries and horizontal scalability</a:t>
            </a:r>
          </a:p>
          <a:p>
            <a:pPr marL="285750" indent="-285750">
              <a:buFont typeface="Arial" panose="020B0604020202020204" pitchFamily="34" charset="0"/>
              <a:buChar char="•"/>
            </a:pPr>
            <a:r>
              <a:rPr lang="en-US" dirty="0"/>
              <a:t>Cloud data store</a:t>
            </a:r>
          </a:p>
          <a:p>
            <a:pPr marL="742950" lvl="1" indent="-285750">
              <a:buFont typeface="Arial" panose="020B0604020202020204" pitchFamily="34" charset="0"/>
              <a:buChar char="•"/>
            </a:pPr>
            <a:r>
              <a:rPr lang="en-US" dirty="0"/>
              <a:t>To store object data from app engine</a:t>
            </a:r>
          </a:p>
          <a:p>
            <a:pPr marL="742950" lvl="1" indent="-285750">
              <a:buFont typeface="Arial" panose="020B0604020202020204" pitchFamily="34" charset="0"/>
              <a:buChar char="•"/>
            </a:pPr>
            <a:r>
              <a:rPr lang="en-US" altLang="zh-CN" dirty="0"/>
              <a:t>Good for structured objects with transactions and SQL-like queries</a:t>
            </a:r>
            <a:endParaRPr lang="en-US" dirty="0"/>
          </a:p>
          <a:p>
            <a:pPr marL="285750" indent="-285750">
              <a:buFont typeface="Arial" panose="020B0604020202020204" pitchFamily="34" charset="0"/>
              <a:buChar char="•"/>
            </a:pPr>
            <a:r>
              <a:rPr lang="en-US" dirty="0"/>
              <a:t>Google big table</a:t>
            </a:r>
          </a:p>
          <a:p>
            <a:pPr marL="742950" lvl="1" indent="-285750">
              <a:buFont typeface="Arial" panose="020B0604020202020204" pitchFamily="34" charset="0"/>
              <a:buChar char="•"/>
            </a:pPr>
            <a:r>
              <a:rPr lang="en-US" dirty="0"/>
              <a:t>Is a managed NoSQL</a:t>
            </a:r>
          </a:p>
          <a:p>
            <a:pPr marL="742950" lvl="1" indent="-285750">
              <a:buFont typeface="Arial" panose="020B0604020202020204" pitchFamily="34" charset="0"/>
              <a:buChar char="•"/>
            </a:pPr>
            <a:r>
              <a:rPr lang="en-US" dirty="0"/>
              <a:t>Good for structured objects, with lookup based on a single key</a:t>
            </a:r>
          </a:p>
          <a:p>
            <a:endParaRPr lang="en-US" dirty="0"/>
          </a:p>
          <a:p>
            <a:r>
              <a:rPr lang="ja-JP" altLang="en-US" dirty="0"/>
              <a:t>以上４種類の</a:t>
            </a:r>
            <a:r>
              <a:rPr lang="en-US" altLang="ja-JP" dirty="0"/>
              <a:t>Storage</a:t>
            </a:r>
            <a:r>
              <a:rPr lang="ja-JP" altLang="en-US" dirty="0"/>
              <a:t>の</a:t>
            </a:r>
            <a:r>
              <a:rPr lang="en-US" altLang="ja-JP" dirty="0" err="1"/>
              <a:t>Usercase</a:t>
            </a:r>
            <a:r>
              <a:rPr lang="ja-JP" altLang="en-US" dirty="0"/>
              <a:t>は、右：</a:t>
            </a:r>
            <a:endParaRPr lang="en-US" dirty="0"/>
          </a:p>
        </p:txBody>
      </p:sp>
      <p:pic>
        <p:nvPicPr>
          <p:cNvPr id="2" name="Picture 1">
            <a:extLst>
              <a:ext uri="{FF2B5EF4-FFF2-40B4-BE49-F238E27FC236}">
                <a16:creationId xmlns:a16="http://schemas.microsoft.com/office/drawing/2014/main" id="{76DD9388-468F-42ED-82F4-1196797A5544}"/>
              </a:ext>
            </a:extLst>
          </p:cNvPr>
          <p:cNvPicPr>
            <a:picLocks noChangeAspect="1"/>
          </p:cNvPicPr>
          <p:nvPr/>
        </p:nvPicPr>
        <p:blipFill>
          <a:blip r:embed="rId2"/>
          <a:stretch>
            <a:fillRect/>
          </a:stretch>
        </p:blipFill>
        <p:spPr>
          <a:xfrm>
            <a:off x="6832063" y="503695"/>
            <a:ext cx="4905476" cy="2334846"/>
          </a:xfrm>
          <a:prstGeom prst="rect">
            <a:avLst/>
          </a:prstGeom>
        </p:spPr>
      </p:pic>
      <p:sp>
        <p:nvSpPr>
          <p:cNvPr id="3" name="TextBox 2">
            <a:extLst>
              <a:ext uri="{FF2B5EF4-FFF2-40B4-BE49-F238E27FC236}">
                <a16:creationId xmlns:a16="http://schemas.microsoft.com/office/drawing/2014/main" id="{598BA096-A80D-49D1-9113-A2A994C850B8}"/>
              </a:ext>
            </a:extLst>
          </p:cNvPr>
          <p:cNvSpPr txBox="1"/>
          <p:nvPr/>
        </p:nvSpPr>
        <p:spPr>
          <a:xfrm>
            <a:off x="9678573" y="-573915"/>
            <a:ext cx="1153550" cy="1169551"/>
          </a:xfrm>
          <a:prstGeom prst="rect">
            <a:avLst/>
          </a:prstGeom>
          <a:noFill/>
        </p:spPr>
        <p:txBody>
          <a:bodyPr wrap="square" rtlCol="0">
            <a:spAutoFit/>
          </a:bodyPr>
          <a:lstStyle/>
          <a:p>
            <a:r>
              <a:rPr lang="en-US" altLang="zh-CN" sz="1400" dirty="0"/>
              <a:t>For Infrequently accessed data (1 per month)</a:t>
            </a:r>
            <a:endParaRPr lang="en-US" sz="1400" dirty="0"/>
          </a:p>
        </p:txBody>
      </p:sp>
      <p:sp>
        <p:nvSpPr>
          <p:cNvPr id="5" name="TextBox 4">
            <a:extLst>
              <a:ext uri="{FF2B5EF4-FFF2-40B4-BE49-F238E27FC236}">
                <a16:creationId xmlns:a16="http://schemas.microsoft.com/office/drawing/2014/main" id="{3B1FF9F1-96EE-4191-A7BB-764C89D1DC33}"/>
              </a:ext>
            </a:extLst>
          </p:cNvPr>
          <p:cNvSpPr txBox="1"/>
          <p:nvPr/>
        </p:nvSpPr>
        <p:spPr>
          <a:xfrm>
            <a:off x="10651785" y="-561405"/>
            <a:ext cx="1153550" cy="1169551"/>
          </a:xfrm>
          <a:prstGeom prst="rect">
            <a:avLst/>
          </a:prstGeom>
          <a:noFill/>
        </p:spPr>
        <p:txBody>
          <a:bodyPr wrap="square" rtlCol="0">
            <a:spAutoFit/>
          </a:bodyPr>
          <a:lstStyle/>
          <a:p>
            <a:r>
              <a:rPr lang="en-US" altLang="zh-CN" sz="1400" dirty="0"/>
              <a:t>For Infrequently accessed data (1 per year)</a:t>
            </a:r>
            <a:endParaRPr lang="en-US" sz="1400" dirty="0"/>
          </a:p>
        </p:txBody>
      </p:sp>
      <p:pic>
        <p:nvPicPr>
          <p:cNvPr id="6" name="Picture 5">
            <a:extLst>
              <a:ext uri="{FF2B5EF4-FFF2-40B4-BE49-F238E27FC236}">
                <a16:creationId xmlns:a16="http://schemas.microsoft.com/office/drawing/2014/main" id="{44771F4A-AEE1-4B46-8652-DC001ABFA9B3}"/>
              </a:ext>
            </a:extLst>
          </p:cNvPr>
          <p:cNvPicPr>
            <a:picLocks noChangeAspect="1"/>
          </p:cNvPicPr>
          <p:nvPr/>
        </p:nvPicPr>
        <p:blipFill>
          <a:blip r:embed="rId3"/>
          <a:stretch>
            <a:fillRect/>
          </a:stretch>
        </p:blipFill>
        <p:spPr>
          <a:xfrm>
            <a:off x="6832063" y="2838541"/>
            <a:ext cx="6832063" cy="3660894"/>
          </a:xfrm>
          <a:prstGeom prst="rect">
            <a:avLst/>
          </a:prstGeom>
        </p:spPr>
      </p:pic>
    </p:spTree>
    <p:extLst>
      <p:ext uri="{BB962C8B-B14F-4D97-AF65-F5344CB8AC3E}">
        <p14:creationId xmlns:p14="http://schemas.microsoft.com/office/powerpoint/2010/main" val="11513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55435-AD2F-446B-92AA-7B5E3BA91032}"/>
              </a:ext>
            </a:extLst>
          </p:cNvPr>
          <p:cNvSpPr txBox="1"/>
          <p:nvPr/>
        </p:nvSpPr>
        <p:spPr>
          <a:xfrm>
            <a:off x="0" y="0"/>
            <a:ext cx="5436232" cy="5909310"/>
          </a:xfrm>
          <a:prstGeom prst="rect">
            <a:avLst/>
          </a:prstGeom>
          <a:noFill/>
        </p:spPr>
        <p:txBody>
          <a:bodyPr wrap="square" rtlCol="0">
            <a:spAutoFit/>
          </a:bodyPr>
          <a:lstStyle/>
          <a:p>
            <a:r>
              <a:rPr lang="en-US" altLang="zh-CN" dirty="0"/>
              <a:t>Container:</a:t>
            </a:r>
          </a:p>
          <a:p>
            <a:pPr marL="285750" indent="-285750">
              <a:buFont typeface="Arial" panose="020B0604020202020204" pitchFamily="34" charset="0"/>
              <a:buChar char="•"/>
            </a:pPr>
            <a:r>
              <a:rPr lang="en-US" dirty="0"/>
              <a:t>A substitute for VMs. (</a:t>
            </a:r>
            <a:r>
              <a:rPr lang="zh-CN" altLang="en-US" dirty="0"/>
              <a:t>两者都是在同一</a:t>
            </a:r>
            <a:r>
              <a:rPr lang="en-US" altLang="zh-CN" dirty="0"/>
              <a:t>Hardware</a:t>
            </a:r>
            <a:r>
              <a:rPr lang="zh-CN" altLang="en-US" dirty="0"/>
              <a:t>上实现</a:t>
            </a:r>
            <a:r>
              <a:rPr lang="en-US" altLang="zh-CN" dirty="0"/>
              <a:t>isolated</a:t>
            </a:r>
            <a:r>
              <a:rPr lang="zh-CN" altLang="en-US" dirty="0"/>
              <a:t>虚拟环境的方法</a:t>
            </a:r>
            <a:r>
              <a:rPr lang="en-US" dirty="0"/>
              <a:t>)</a:t>
            </a:r>
          </a:p>
          <a:p>
            <a:pPr marL="285750" indent="-285750">
              <a:buFont typeface="Arial" panose="020B0604020202020204" pitchFamily="34" charset="0"/>
              <a:buChar char="•"/>
            </a:pPr>
            <a:r>
              <a:rPr lang="en-US" dirty="0"/>
              <a:t>Kubernetes Engine is used to manage the containers.</a:t>
            </a:r>
          </a:p>
          <a:p>
            <a:pPr marL="285750" indent="-285750">
              <a:buFont typeface="Arial" panose="020B0604020202020204" pitchFamily="34" charset="0"/>
              <a:buChar char="•"/>
            </a:pPr>
            <a:r>
              <a:rPr lang="en-US" dirty="0"/>
              <a:t>Require low overhead.</a:t>
            </a:r>
          </a:p>
          <a:p>
            <a:pPr marL="285750" indent="-285750">
              <a:buFont typeface="Arial" panose="020B0604020202020204" pitchFamily="34" charset="0"/>
              <a:buChar char="•"/>
            </a:pPr>
            <a:r>
              <a:rPr lang="en-US" dirty="0" err="1"/>
              <a:t>Vm</a:t>
            </a:r>
            <a:r>
              <a:rPr lang="zh-CN" altLang="en-US" dirty="0"/>
              <a:t>和</a:t>
            </a:r>
            <a:r>
              <a:rPr lang="en-US" altLang="zh-CN" dirty="0"/>
              <a:t>container</a:t>
            </a:r>
            <a:r>
              <a:rPr lang="zh-CN" altLang="en-US" dirty="0"/>
              <a:t>的不同见右图</a:t>
            </a:r>
            <a:endParaRPr lang="en-US" altLang="zh-CN" dirty="0"/>
          </a:p>
          <a:p>
            <a:pPr marL="285750" indent="-285750">
              <a:buFont typeface="Arial" panose="020B0604020202020204" pitchFamily="34" charset="0"/>
              <a:buChar char="•"/>
            </a:pPr>
            <a:r>
              <a:rPr lang="zh-CN" altLang="en-US" dirty="0"/>
              <a:t>比</a:t>
            </a:r>
            <a:r>
              <a:rPr lang="en-US" altLang="zh-CN" dirty="0"/>
              <a:t>VM</a:t>
            </a:r>
            <a:r>
              <a:rPr lang="zh-CN" altLang="en-US" dirty="0"/>
              <a:t>的启动速度更快，消耗资源更少</a:t>
            </a:r>
            <a:endParaRPr lang="en-US" altLang="zh-CN" dirty="0"/>
          </a:p>
          <a:p>
            <a:pPr marL="285750" indent="-285750">
              <a:buFont typeface="Arial" panose="020B0604020202020204" pitchFamily="34" charset="0"/>
              <a:buChar char="•"/>
            </a:pPr>
            <a:endParaRPr lang="en-US" dirty="0"/>
          </a:p>
          <a:p>
            <a:r>
              <a:rPr lang="en-US" altLang="zh-CN" dirty="0"/>
              <a:t>Kubernetes:</a:t>
            </a:r>
          </a:p>
          <a:p>
            <a:pPr marL="285750" indent="-285750">
              <a:buFont typeface="Arial" panose="020B0604020202020204" pitchFamily="34" charset="0"/>
              <a:buChar char="•"/>
            </a:pPr>
            <a:r>
              <a:rPr lang="en-US" dirty="0"/>
              <a:t>Use Pod, which is a group of containers, in deployment. (</a:t>
            </a:r>
            <a:r>
              <a:rPr lang="zh-CN" altLang="en-US" dirty="0"/>
              <a:t>我把我的</a:t>
            </a:r>
            <a:r>
              <a:rPr lang="en-US" altLang="zh-CN" dirty="0"/>
              <a:t>subsystem</a:t>
            </a:r>
            <a:r>
              <a:rPr lang="zh-CN" altLang="en-US" dirty="0"/>
              <a:t>装到一个</a:t>
            </a:r>
            <a:r>
              <a:rPr lang="en-US" altLang="zh-CN" dirty="0"/>
              <a:t>container</a:t>
            </a:r>
            <a:r>
              <a:rPr lang="zh-CN" altLang="en-US" dirty="0"/>
              <a:t>里，别人把别人的</a:t>
            </a:r>
            <a:r>
              <a:rPr lang="en-US" altLang="zh-CN" dirty="0"/>
              <a:t>subsystem</a:t>
            </a:r>
            <a:r>
              <a:rPr lang="zh-CN" altLang="en-US" dirty="0"/>
              <a:t>装到一个</a:t>
            </a:r>
            <a:r>
              <a:rPr lang="en-US" altLang="zh-CN" dirty="0"/>
              <a:t>container</a:t>
            </a:r>
            <a:r>
              <a:rPr lang="zh-CN" altLang="en-US" dirty="0"/>
              <a:t>里，然后</a:t>
            </a:r>
            <a:r>
              <a:rPr lang="en-US" altLang="zh-CN" dirty="0"/>
              <a:t>2</a:t>
            </a:r>
            <a:r>
              <a:rPr lang="zh-CN" altLang="en-US" dirty="0"/>
              <a:t>个</a:t>
            </a:r>
            <a:r>
              <a:rPr lang="en-US" altLang="zh-CN" dirty="0"/>
              <a:t>container</a:t>
            </a:r>
            <a:r>
              <a:rPr lang="zh-CN" altLang="en-US" dirty="0"/>
              <a:t>装到一个</a:t>
            </a:r>
            <a:r>
              <a:rPr lang="en-US" altLang="zh-CN" dirty="0"/>
              <a:t>pod</a:t>
            </a:r>
            <a:r>
              <a:rPr lang="zh-CN" altLang="en-US" dirty="0"/>
              <a:t>里</a:t>
            </a:r>
            <a:r>
              <a:rPr lang="en-US" dirty="0"/>
              <a:t>)</a:t>
            </a:r>
          </a:p>
          <a:p>
            <a:pPr marL="285750" indent="-285750">
              <a:buFont typeface="Arial" panose="020B0604020202020204" pitchFamily="34" charset="0"/>
              <a:buChar char="•"/>
            </a:pPr>
            <a:r>
              <a:rPr lang="en-US" altLang="zh-CN" dirty="0"/>
              <a:t>Kubernetes cluster nodes</a:t>
            </a:r>
            <a:r>
              <a:rPr lang="zh-CN" altLang="en-US" dirty="0"/>
              <a:t>是</a:t>
            </a:r>
            <a:r>
              <a:rPr lang="en-US" altLang="zh-CN" dirty="0"/>
              <a:t>VM instances</a:t>
            </a:r>
          </a:p>
          <a:p>
            <a:endParaRPr lang="en-US" dirty="0"/>
          </a:p>
          <a:p>
            <a:endParaRPr lang="en-US" dirty="0"/>
          </a:p>
          <a:p>
            <a:r>
              <a:rPr lang="en-US" b="1" dirty="0"/>
              <a:t>Compute Engine </a:t>
            </a:r>
            <a:r>
              <a:rPr lang="en-US" dirty="0"/>
              <a:t>and </a:t>
            </a:r>
            <a:r>
              <a:rPr lang="en-US" b="1" dirty="0"/>
              <a:t>Kubernetes Engine </a:t>
            </a:r>
            <a:r>
              <a:rPr lang="en-US" dirty="0"/>
              <a:t>are used to provide compute infrastructure for applications.</a:t>
            </a:r>
          </a:p>
          <a:p>
            <a:r>
              <a:rPr lang="zh-CN" altLang="en-US" dirty="0"/>
              <a:t>我的理解是</a:t>
            </a:r>
            <a:r>
              <a:rPr lang="en-US" altLang="zh-CN" dirty="0"/>
              <a:t>Compute Engine (</a:t>
            </a:r>
            <a:r>
              <a:rPr lang="en-US" altLang="zh-CN" dirty="0" err="1"/>
              <a:t>a.k.a</a:t>
            </a:r>
            <a:r>
              <a:rPr lang="en-US" altLang="zh-CN" dirty="0"/>
              <a:t> VMs)</a:t>
            </a:r>
            <a:r>
              <a:rPr lang="zh-CN" altLang="en-US" dirty="0"/>
              <a:t>和</a:t>
            </a:r>
            <a:r>
              <a:rPr lang="en-US" altLang="zh-CN" dirty="0"/>
              <a:t>Kubernetes Engine (</a:t>
            </a:r>
            <a:r>
              <a:rPr lang="en-US" altLang="zh-CN" dirty="0" err="1"/>
              <a:t>a.k.a</a:t>
            </a:r>
            <a:r>
              <a:rPr lang="en-US" altLang="zh-CN" dirty="0"/>
              <a:t> Containers)</a:t>
            </a:r>
            <a:r>
              <a:rPr lang="zh-CN" altLang="en-US" dirty="0"/>
              <a:t>是实现同一个目的的两个工具</a:t>
            </a:r>
            <a:endParaRPr lang="en-US" dirty="0"/>
          </a:p>
        </p:txBody>
      </p:sp>
      <p:pic>
        <p:nvPicPr>
          <p:cNvPr id="2" name="Picture 1">
            <a:extLst>
              <a:ext uri="{FF2B5EF4-FFF2-40B4-BE49-F238E27FC236}">
                <a16:creationId xmlns:a16="http://schemas.microsoft.com/office/drawing/2014/main" id="{97CC133A-B06E-4C91-B2E6-725D817BBD5A}"/>
              </a:ext>
            </a:extLst>
          </p:cNvPr>
          <p:cNvPicPr>
            <a:picLocks noChangeAspect="1"/>
          </p:cNvPicPr>
          <p:nvPr/>
        </p:nvPicPr>
        <p:blipFill>
          <a:blip r:embed="rId2"/>
          <a:stretch>
            <a:fillRect/>
          </a:stretch>
        </p:blipFill>
        <p:spPr>
          <a:xfrm>
            <a:off x="5436232" y="0"/>
            <a:ext cx="6819900" cy="3724275"/>
          </a:xfrm>
          <a:prstGeom prst="rect">
            <a:avLst/>
          </a:prstGeom>
        </p:spPr>
      </p:pic>
      <p:sp>
        <p:nvSpPr>
          <p:cNvPr id="3" name="TextBox 2">
            <a:extLst>
              <a:ext uri="{FF2B5EF4-FFF2-40B4-BE49-F238E27FC236}">
                <a16:creationId xmlns:a16="http://schemas.microsoft.com/office/drawing/2014/main" id="{F18A5714-7504-4D19-9E47-AB0C4C34E7B0}"/>
              </a:ext>
            </a:extLst>
          </p:cNvPr>
          <p:cNvSpPr txBox="1"/>
          <p:nvPr/>
        </p:nvSpPr>
        <p:spPr>
          <a:xfrm>
            <a:off x="6302325" y="3724275"/>
            <a:ext cx="2077813" cy="738664"/>
          </a:xfrm>
          <a:prstGeom prst="rect">
            <a:avLst/>
          </a:prstGeom>
          <a:noFill/>
        </p:spPr>
        <p:txBody>
          <a:bodyPr wrap="none" rtlCol="0">
            <a:spAutoFit/>
          </a:bodyPr>
          <a:lstStyle/>
          <a:p>
            <a:r>
              <a:rPr lang="zh-CN" altLang="en-US" sz="1400" dirty="0"/>
              <a:t>每个</a:t>
            </a:r>
            <a:r>
              <a:rPr lang="en-US" altLang="zh-CN" sz="1400" dirty="0"/>
              <a:t>VM</a:t>
            </a:r>
            <a:r>
              <a:rPr lang="zh-CN" altLang="en-US" sz="1400" dirty="0"/>
              <a:t>都有自己的</a:t>
            </a:r>
            <a:r>
              <a:rPr lang="en-US" altLang="zh-CN" sz="1400" dirty="0"/>
              <a:t>OS</a:t>
            </a:r>
            <a:r>
              <a:rPr lang="zh-CN" altLang="en-US" sz="1400" dirty="0"/>
              <a:t>；</a:t>
            </a:r>
            <a:endParaRPr lang="en-US" altLang="zh-CN" sz="1400" dirty="0"/>
          </a:p>
          <a:p>
            <a:r>
              <a:rPr lang="zh-CN" altLang="en-US" sz="1400" dirty="0"/>
              <a:t>所以</a:t>
            </a:r>
            <a:r>
              <a:rPr lang="en-US" altLang="zh-CN" sz="1400" dirty="0"/>
              <a:t>VM</a:t>
            </a:r>
            <a:r>
              <a:rPr lang="zh-CN" altLang="en-US" sz="1400" dirty="0"/>
              <a:t>的</a:t>
            </a:r>
            <a:r>
              <a:rPr lang="en-US" altLang="zh-CN" sz="1400" dirty="0"/>
              <a:t>boot</a:t>
            </a:r>
            <a:r>
              <a:rPr lang="zh-CN" altLang="en-US" sz="1400" dirty="0"/>
              <a:t>会</a:t>
            </a:r>
            <a:r>
              <a:rPr lang="en-US" altLang="zh-CN" sz="1400" dirty="0"/>
              <a:t>slow</a:t>
            </a:r>
            <a:r>
              <a:rPr lang="zh-CN" altLang="en-US" sz="1400" dirty="0"/>
              <a:t>，</a:t>
            </a:r>
            <a:endParaRPr lang="en-US" altLang="zh-CN" sz="1400" dirty="0"/>
          </a:p>
          <a:p>
            <a:r>
              <a:rPr lang="zh-CN" altLang="en-US" sz="1400" dirty="0"/>
              <a:t>并且</a:t>
            </a:r>
            <a:r>
              <a:rPr lang="en-US" altLang="zh-CN" sz="1400" dirty="0"/>
              <a:t>resource heavy</a:t>
            </a:r>
            <a:endParaRPr lang="en-US" sz="1400" dirty="0"/>
          </a:p>
        </p:txBody>
      </p:sp>
      <p:sp>
        <p:nvSpPr>
          <p:cNvPr id="5" name="TextBox 4">
            <a:extLst>
              <a:ext uri="{FF2B5EF4-FFF2-40B4-BE49-F238E27FC236}">
                <a16:creationId xmlns:a16="http://schemas.microsoft.com/office/drawing/2014/main" id="{B9AC635B-247F-437B-B765-BE2E2B898B52}"/>
              </a:ext>
            </a:extLst>
          </p:cNvPr>
          <p:cNvSpPr txBox="1"/>
          <p:nvPr/>
        </p:nvSpPr>
        <p:spPr>
          <a:xfrm>
            <a:off x="9113519" y="3724275"/>
            <a:ext cx="2077813" cy="954107"/>
          </a:xfrm>
          <a:prstGeom prst="rect">
            <a:avLst/>
          </a:prstGeom>
          <a:noFill/>
        </p:spPr>
        <p:txBody>
          <a:bodyPr wrap="square" rtlCol="0">
            <a:spAutoFit/>
          </a:bodyPr>
          <a:lstStyle/>
          <a:p>
            <a:r>
              <a:rPr lang="en-US" altLang="zh-CN" sz="1400" dirty="0"/>
              <a:t>Container</a:t>
            </a:r>
            <a:r>
              <a:rPr lang="zh-CN" altLang="en-US" sz="1400" dirty="0"/>
              <a:t>是基于</a:t>
            </a:r>
            <a:r>
              <a:rPr lang="en-US" altLang="zh-CN" sz="1400" dirty="0"/>
              <a:t>OS</a:t>
            </a:r>
            <a:r>
              <a:rPr lang="zh-CN" altLang="en-US" sz="1400" dirty="0"/>
              <a:t>的每一个</a:t>
            </a:r>
            <a:r>
              <a:rPr lang="en-US" altLang="zh-CN" sz="1400" dirty="0"/>
              <a:t>process(</a:t>
            </a:r>
            <a:r>
              <a:rPr lang="zh-CN" altLang="en-US" sz="1400" dirty="0"/>
              <a:t>并且其</a:t>
            </a:r>
            <a:r>
              <a:rPr lang="en-US" altLang="zh-CN" sz="1400" dirty="0"/>
              <a:t>memory space)</a:t>
            </a:r>
            <a:r>
              <a:rPr lang="zh-CN" altLang="en-US" sz="1400" dirty="0"/>
              <a:t>都是</a:t>
            </a:r>
            <a:r>
              <a:rPr lang="en-US" altLang="zh-CN" sz="1400" dirty="0"/>
              <a:t>isolated</a:t>
            </a:r>
            <a:endParaRPr lang="en-US" sz="1400" dirty="0"/>
          </a:p>
        </p:txBody>
      </p:sp>
      <p:pic>
        <p:nvPicPr>
          <p:cNvPr id="6" name="Picture 5">
            <a:extLst>
              <a:ext uri="{FF2B5EF4-FFF2-40B4-BE49-F238E27FC236}">
                <a16:creationId xmlns:a16="http://schemas.microsoft.com/office/drawing/2014/main" id="{2DD8D3E0-A288-419D-AF6B-DC65F48905AC}"/>
              </a:ext>
            </a:extLst>
          </p:cNvPr>
          <p:cNvPicPr>
            <a:picLocks noChangeAspect="1"/>
          </p:cNvPicPr>
          <p:nvPr/>
        </p:nvPicPr>
        <p:blipFill>
          <a:blip r:embed="rId3"/>
          <a:stretch>
            <a:fillRect/>
          </a:stretch>
        </p:blipFill>
        <p:spPr>
          <a:xfrm>
            <a:off x="5436232" y="5054478"/>
            <a:ext cx="6543675" cy="2657475"/>
          </a:xfrm>
          <a:prstGeom prst="rect">
            <a:avLst/>
          </a:prstGeom>
        </p:spPr>
      </p:pic>
      <p:sp>
        <p:nvSpPr>
          <p:cNvPr id="7" name="TextBox 6">
            <a:extLst>
              <a:ext uri="{FF2B5EF4-FFF2-40B4-BE49-F238E27FC236}">
                <a16:creationId xmlns:a16="http://schemas.microsoft.com/office/drawing/2014/main" id="{D29BF978-5A0D-409E-9D77-9A913A3CDF02}"/>
              </a:ext>
            </a:extLst>
          </p:cNvPr>
          <p:cNvSpPr txBox="1"/>
          <p:nvPr/>
        </p:nvSpPr>
        <p:spPr>
          <a:xfrm>
            <a:off x="7669162" y="5054478"/>
            <a:ext cx="4477572" cy="523220"/>
          </a:xfrm>
          <a:prstGeom prst="rect">
            <a:avLst/>
          </a:prstGeom>
          <a:noFill/>
        </p:spPr>
        <p:txBody>
          <a:bodyPr wrap="none" rtlCol="0">
            <a:spAutoFit/>
          </a:bodyPr>
          <a:lstStyle/>
          <a:p>
            <a:r>
              <a:rPr lang="zh-CN" altLang="en-US" sz="1400" dirty="0"/>
              <a:t>概括一下就是，</a:t>
            </a:r>
            <a:r>
              <a:rPr lang="en-US" altLang="zh-CN" sz="1400" dirty="0"/>
              <a:t>Container</a:t>
            </a:r>
            <a:r>
              <a:rPr lang="zh-CN" altLang="en-US" sz="1400" dirty="0"/>
              <a:t>只提供</a:t>
            </a:r>
            <a:r>
              <a:rPr lang="en-US" altLang="zh-CN" sz="1400" dirty="0"/>
              <a:t>app</a:t>
            </a:r>
            <a:r>
              <a:rPr lang="zh-CN" altLang="en-US" sz="1400" dirty="0"/>
              <a:t>所需要的最少</a:t>
            </a:r>
            <a:r>
              <a:rPr lang="en-US" altLang="zh-CN" sz="1400" dirty="0"/>
              <a:t>libs</a:t>
            </a:r>
            <a:r>
              <a:rPr lang="zh-CN" altLang="en-US" sz="1400" dirty="0"/>
              <a:t>，</a:t>
            </a:r>
            <a:endParaRPr lang="en-US" altLang="zh-CN" sz="1400" dirty="0"/>
          </a:p>
          <a:p>
            <a:r>
              <a:rPr lang="zh-CN" altLang="en-US" sz="1400" dirty="0"/>
              <a:t>所以</a:t>
            </a:r>
            <a:r>
              <a:rPr lang="en-US" altLang="zh-CN" sz="1400" dirty="0"/>
              <a:t>app deploy</a:t>
            </a:r>
            <a:r>
              <a:rPr lang="zh-CN" altLang="en-US" sz="1400" dirty="0"/>
              <a:t>会变得非常快</a:t>
            </a:r>
            <a:endParaRPr lang="en-US" sz="1400" dirty="0"/>
          </a:p>
        </p:txBody>
      </p:sp>
    </p:spTree>
    <p:extLst>
      <p:ext uri="{BB962C8B-B14F-4D97-AF65-F5344CB8AC3E}">
        <p14:creationId xmlns:p14="http://schemas.microsoft.com/office/powerpoint/2010/main" val="19687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2A12D-40C7-4269-8C30-9D719D55A176}"/>
              </a:ext>
            </a:extLst>
          </p:cNvPr>
          <p:cNvSpPr txBox="1"/>
          <p:nvPr/>
        </p:nvSpPr>
        <p:spPr>
          <a:xfrm>
            <a:off x="1" y="0"/>
            <a:ext cx="6230450" cy="7017306"/>
          </a:xfrm>
          <a:prstGeom prst="rect">
            <a:avLst/>
          </a:prstGeom>
          <a:noFill/>
        </p:spPr>
        <p:txBody>
          <a:bodyPr wrap="square" rtlCol="0">
            <a:spAutoFit/>
          </a:bodyPr>
          <a:lstStyle/>
          <a:p>
            <a:r>
              <a:rPr lang="en-US" altLang="zh-CN" dirty="0"/>
              <a:t>App Engine:</a:t>
            </a:r>
          </a:p>
          <a:p>
            <a:pPr marL="285750" indent="-285750">
              <a:buFont typeface="Arial" panose="020B0604020202020204" pitchFamily="34" charset="0"/>
              <a:buChar char="•"/>
            </a:pPr>
            <a:r>
              <a:rPr lang="en-US" dirty="0"/>
              <a:t>Unlike Compute Engine and Kubernetes Engine, which focus on Infrastructure, App Engine focuses on Code </a:t>
            </a:r>
          </a:p>
          <a:p>
            <a:pPr marL="285750" indent="-285750">
              <a:buFont typeface="Arial" panose="020B0604020202020204" pitchFamily="34" charset="0"/>
              <a:buChar char="•"/>
            </a:pPr>
            <a:r>
              <a:rPr lang="zh-CN" altLang="en-US" dirty="0"/>
              <a:t>当</a:t>
            </a:r>
            <a:r>
              <a:rPr lang="en-US" altLang="zh-CN" dirty="0"/>
              <a:t>deploy app</a:t>
            </a:r>
            <a:r>
              <a:rPr lang="zh-CN" altLang="en-US" dirty="0"/>
              <a:t>时，只需要给</a:t>
            </a:r>
            <a:r>
              <a:rPr lang="en-US" altLang="zh-CN" dirty="0"/>
              <a:t>app engine code</a:t>
            </a:r>
            <a:r>
              <a:rPr lang="zh-CN" altLang="en-US" dirty="0"/>
              <a:t>，然后</a:t>
            </a:r>
            <a:r>
              <a:rPr lang="en-US" altLang="zh-CN" dirty="0"/>
              <a:t>app engine</a:t>
            </a:r>
            <a:r>
              <a:rPr lang="zh-CN" altLang="en-US" dirty="0"/>
              <a:t>搞定其他，如</a:t>
            </a:r>
            <a:r>
              <a:rPr lang="en-US" altLang="zh-CN" dirty="0"/>
              <a:t>load balancing,</a:t>
            </a:r>
            <a:r>
              <a:rPr lang="zh-CN" altLang="en-US" dirty="0"/>
              <a:t> </a:t>
            </a:r>
            <a:r>
              <a:rPr lang="en-US" altLang="zh-CN" dirty="0"/>
              <a:t>logging</a:t>
            </a:r>
            <a:r>
              <a:rPr lang="zh-CN" altLang="en-US" dirty="0"/>
              <a:t>等</a:t>
            </a:r>
            <a:endParaRPr lang="en-US" altLang="zh-CN" dirty="0"/>
          </a:p>
          <a:p>
            <a:pPr marL="285750" indent="-285750">
              <a:buFont typeface="Arial" panose="020B0604020202020204" pitchFamily="34" charset="0"/>
              <a:buChar char="•"/>
            </a:pPr>
            <a:r>
              <a:rPr lang="zh-CN" altLang="en-US" dirty="0"/>
              <a:t>有两个</a:t>
            </a:r>
            <a:r>
              <a:rPr lang="en-US" altLang="zh-CN" dirty="0"/>
              <a:t>environments</a:t>
            </a:r>
            <a:r>
              <a:rPr lang="zh-CN" altLang="en-US" dirty="0"/>
              <a:t>，</a:t>
            </a:r>
            <a:r>
              <a:rPr lang="en-US" altLang="zh-CN" dirty="0"/>
              <a:t>standard</a:t>
            </a:r>
            <a:r>
              <a:rPr lang="zh-CN" altLang="en-US" dirty="0"/>
              <a:t>和</a:t>
            </a:r>
            <a:r>
              <a:rPr lang="en-US" altLang="zh-CN" dirty="0"/>
              <a:t>flexible</a:t>
            </a:r>
          </a:p>
          <a:p>
            <a:pPr marL="742950" lvl="1" indent="-285750">
              <a:buFont typeface="Arial" panose="020B0604020202020204" pitchFamily="34" charset="0"/>
              <a:buChar char="•"/>
            </a:pPr>
            <a:r>
              <a:rPr lang="en-US" altLang="zh-CN" dirty="0"/>
              <a:t>Standard</a:t>
            </a:r>
            <a:r>
              <a:rPr lang="zh-CN" altLang="en-US" dirty="0"/>
              <a:t>提供</a:t>
            </a:r>
            <a:r>
              <a:rPr lang="en-US" altLang="zh-CN" dirty="0"/>
              <a:t>runtime</a:t>
            </a:r>
            <a:r>
              <a:rPr lang="zh-CN" altLang="en-US" dirty="0"/>
              <a:t>，针对</a:t>
            </a:r>
            <a:r>
              <a:rPr lang="en-US" altLang="zh-CN" dirty="0"/>
              <a:t>java</a:t>
            </a:r>
            <a:r>
              <a:rPr lang="zh-CN" altLang="en-US" dirty="0"/>
              <a:t>，</a:t>
            </a:r>
            <a:r>
              <a:rPr lang="en-US" altLang="zh-CN" dirty="0"/>
              <a:t>go</a:t>
            </a:r>
            <a:r>
              <a:rPr lang="zh-CN" altLang="en-US" dirty="0"/>
              <a:t>，</a:t>
            </a:r>
            <a:r>
              <a:rPr lang="en-US" altLang="zh-CN" dirty="0" err="1"/>
              <a:t>php</a:t>
            </a:r>
            <a:r>
              <a:rPr lang="zh-CN" altLang="en-US" dirty="0"/>
              <a:t>等语言</a:t>
            </a:r>
            <a:r>
              <a:rPr lang="en-US" altLang="zh-CN" dirty="0"/>
              <a:t>(</a:t>
            </a:r>
            <a:r>
              <a:rPr lang="zh-CN" altLang="en-US" dirty="0"/>
              <a:t>没</a:t>
            </a:r>
            <a:r>
              <a:rPr lang="en-US" altLang="zh-CN" dirty="0"/>
              <a:t>C/C++)</a:t>
            </a:r>
          </a:p>
          <a:p>
            <a:pPr marL="742950" lvl="1" indent="-285750">
              <a:buFont typeface="Arial" panose="020B0604020202020204" pitchFamily="34" charset="0"/>
              <a:buChar char="•"/>
            </a:pPr>
            <a:r>
              <a:rPr lang="en-US" altLang="zh-CN" dirty="0"/>
              <a:t>Standard</a:t>
            </a:r>
            <a:r>
              <a:rPr lang="zh-CN" altLang="en-US" dirty="0"/>
              <a:t>提供</a:t>
            </a:r>
            <a:r>
              <a:rPr lang="en-US" altLang="zh-CN" dirty="0"/>
              <a:t>sandbox</a:t>
            </a:r>
          </a:p>
          <a:p>
            <a:pPr marL="742950" lvl="1" indent="-285750">
              <a:buFont typeface="Arial" panose="020B0604020202020204" pitchFamily="34" charset="0"/>
              <a:buChar char="•"/>
            </a:pPr>
            <a:r>
              <a:rPr lang="en-US" altLang="zh-CN" dirty="0"/>
              <a:t>Flexible</a:t>
            </a:r>
            <a:r>
              <a:rPr lang="zh-CN" altLang="en-US" dirty="0"/>
              <a:t>和</a:t>
            </a:r>
            <a:r>
              <a:rPr lang="en-US" altLang="zh-CN" dirty="0"/>
              <a:t>container</a:t>
            </a:r>
            <a:r>
              <a:rPr lang="zh-CN" altLang="en-US" dirty="0"/>
              <a:t>一起，</a:t>
            </a:r>
            <a:r>
              <a:rPr lang="en-US" altLang="zh-CN" dirty="0"/>
              <a:t>app</a:t>
            </a:r>
            <a:r>
              <a:rPr lang="zh-CN" altLang="en-US" dirty="0"/>
              <a:t>在</a:t>
            </a:r>
            <a:r>
              <a:rPr lang="en-US" altLang="zh-CN" dirty="0"/>
              <a:t>container</a:t>
            </a:r>
            <a:r>
              <a:rPr lang="zh-CN" altLang="en-US" dirty="0"/>
              <a:t>里，</a:t>
            </a:r>
            <a:r>
              <a:rPr lang="en-US" altLang="zh-CN" dirty="0"/>
              <a:t>container</a:t>
            </a:r>
            <a:r>
              <a:rPr lang="zh-CN" altLang="en-US" dirty="0"/>
              <a:t>在</a:t>
            </a:r>
            <a:r>
              <a:rPr lang="en-US" altLang="zh-CN" dirty="0"/>
              <a:t>VM</a:t>
            </a:r>
            <a:r>
              <a:rPr lang="zh-CN" altLang="en-US" dirty="0"/>
              <a:t>上</a:t>
            </a:r>
            <a:endParaRPr lang="en-US" altLang="zh-CN" dirty="0"/>
          </a:p>
          <a:p>
            <a:pPr marL="285750" indent="-285750">
              <a:buFont typeface="Arial" panose="020B0604020202020204" pitchFamily="34" charset="0"/>
              <a:buChar char="•"/>
            </a:pPr>
            <a:r>
              <a:rPr lang="en-US" altLang="zh-CN" dirty="0"/>
              <a:t>App engine</a:t>
            </a:r>
            <a:r>
              <a:rPr lang="zh-CN" altLang="en-US" dirty="0"/>
              <a:t>的</a:t>
            </a:r>
            <a:r>
              <a:rPr lang="en-US" altLang="zh-CN" dirty="0"/>
              <a:t>test</a:t>
            </a:r>
            <a:r>
              <a:rPr lang="zh-CN" altLang="en-US" dirty="0"/>
              <a:t>和</a:t>
            </a:r>
            <a:r>
              <a:rPr lang="en-US" altLang="zh-CN" dirty="0"/>
              <a:t>deploy</a:t>
            </a:r>
            <a:r>
              <a:rPr lang="zh-CN" altLang="en-US" dirty="0"/>
              <a:t>方法见右图</a:t>
            </a:r>
            <a:endParaRPr lang="en-US" altLang="zh-CN" dirty="0"/>
          </a:p>
          <a:p>
            <a:pPr marL="285750" indent="-285750">
              <a:buFont typeface="Arial" panose="020B0604020202020204" pitchFamily="34" charset="0"/>
              <a:buChar char="•"/>
            </a:pPr>
            <a:r>
              <a:rPr lang="en-US" altLang="zh-CN" dirty="0"/>
              <a:t>Kubernetes</a:t>
            </a:r>
            <a:r>
              <a:rPr lang="zh-CN" altLang="en-US" dirty="0"/>
              <a:t>和</a:t>
            </a:r>
            <a:r>
              <a:rPr lang="en-US" altLang="zh-CN" dirty="0"/>
              <a:t>App Engine</a:t>
            </a:r>
            <a:r>
              <a:rPr lang="zh-CN" altLang="en-US" dirty="0"/>
              <a:t>的不同，我的理解是，</a:t>
            </a:r>
            <a:r>
              <a:rPr lang="en-US" altLang="zh-CN" dirty="0"/>
              <a:t>Kubernetes</a:t>
            </a:r>
            <a:r>
              <a:rPr lang="zh-CN" altLang="en-US" dirty="0"/>
              <a:t>需要自己</a:t>
            </a:r>
            <a:r>
              <a:rPr lang="en-US" altLang="zh-CN" dirty="0"/>
              <a:t>config</a:t>
            </a:r>
            <a:r>
              <a:rPr lang="zh-CN" altLang="en-US" dirty="0"/>
              <a:t> </a:t>
            </a:r>
            <a:r>
              <a:rPr lang="en-US" altLang="zh-CN" dirty="0"/>
              <a:t>infra</a:t>
            </a:r>
            <a:r>
              <a:rPr lang="zh-CN" altLang="en-US" dirty="0"/>
              <a:t>和</a:t>
            </a:r>
            <a:r>
              <a:rPr lang="en-US" altLang="zh-CN" dirty="0"/>
              <a:t>code</a:t>
            </a:r>
            <a:r>
              <a:rPr lang="zh-CN" altLang="en-US" dirty="0"/>
              <a:t>，但</a:t>
            </a:r>
            <a:r>
              <a:rPr lang="en-US" altLang="zh-CN" dirty="0"/>
              <a:t>app</a:t>
            </a:r>
            <a:r>
              <a:rPr lang="zh-CN" altLang="en-US" dirty="0"/>
              <a:t>，特别是</a:t>
            </a:r>
            <a:r>
              <a:rPr lang="en-US" altLang="zh-CN" dirty="0"/>
              <a:t>standard</a:t>
            </a:r>
            <a:r>
              <a:rPr lang="zh-CN" altLang="en-US" dirty="0"/>
              <a:t>只需要关心</a:t>
            </a:r>
            <a:r>
              <a:rPr lang="en-US" altLang="zh-CN" dirty="0"/>
              <a:t>code</a:t>
            </a:r>
          </a:p>
          <a:p>
            <a:pPr marL="285750" indent="-285750">
              <a:buFont typeface="Arial" panose="020B0604020202020204" pitchFamily="34" charset="0"/>
              <a:buChar char="•"/>
            </a:pPr>
            <a:endParaRPr lang="en-US" altLang="zh-CN" dirty="0"/>
          </a:p>
          <a:p>
            <a:r>
              <a:rPr lang="en-US" altLang="zh-CN" dirty="0"/>
              <a:t>Cloud Endpoints:</a:t>
            </a:r>
          </a:p>
          <a:p>
            <a:pPr marL="285750" indent="-285750">
              <a:buFont typeface="Arial" panose="020B0604020202020204" pitchFamily="34" charset="0"/>
              <a:buChar char="•"/>
            </a:pPr>
            <a:r>
              <a:rPr lang="zh-CN" altLang="en-US" dirty="0"/>
              <a:t>和</a:t>
            </a:r>
            <a:r>
              <a:rPr lang="en-US" altLang="zh-CN" dirty="0"/>
              <a:t>API</a:t>
            </a:r>
            <a:r>
              <a:rPr lang="zh-CN" altLang="en-US" dirty="0"/>
              <a:t>有关，当你想知道谁，在什么时候，怎么用你提供的</a:t>
            </a:r>
            <a:r>
              <a:rPr lang="en-US" altLang="zh-CN" dirty="0"/>
              <a:t>API</a:t>
            </a:r>
            <a:r>
              <a:rPr lang="zh-CN" altLang="en-US" dirty="0"/>
              <a:t>，用了几次的时候，用这个</a:t>
            </a:r>
            <a:endParaRPr lang="en-US" altLang="zh-CN" dirty="0"/>
          </a:p>
          <a:p>
            <a:pPr marL="285750" indent="-285750">
              <a:buFont typeface="Arial" panose="020B0604020202020204" pitchFamily="34" charset="0"/>
              <a:buChar char="•"/>
            </a:pPr>
            <a:r>
              <a:rPr lang="zh-CN" altLang="en-US" dirty="0"/>
              <a:t>专用语</a:t>
            </a:r>
            <a:r>
              <a:rPr lang="en-US" altLang="zh-CN" dirty="0"/>
              <a:t>API logging and monitoring</a:t>
            </a:r>
          </a:p>
          <a:p>
            <a:pPr marL="285750" indent="-285750">
              <a:buFont typeface="Arial" panose="020B0604020202020204" pitchFamily="34" charset="0"/>
              <a:buChar char="•"/>
            </a:pPr>
            <a:endParaRPr lang="en-US" altLang="zh-CN" dirty="0"/>
          </a:p>
          <a:p>
            <a:r>
              <a:rPr lang="en-US" altLang="zh-CN" dirty="0"/>
              <a:t>Apigee Edge:</a:t>
            </a:r>
          </a:p>
          <a:p>
            <a:pPr marL="285750" indent="-285750">
              <a:buFont typeface="Arial" panose="020B0604020202020204" pitchFamily="34" charset="0"/>
              <a:buChar char="•"/>
            </a:pPr>
            <a:r>
              <a:rPr lang="en-US" altLang="zh-CN" dirty="0"/>
              <a:t>A platform for making APIs available to your customers and partners.</a:t>
            </a:r>
          </a:p>
          <a:p>
            <a:pPr marL="285750" indent="-285750">
              <a:buFont typeface="Arial" panose="020B0604020202020204" pitchFamily="34" charset="0"/>
              <a:buChar char="•"/>
            </a:pPr>
            <a:r>
              <a:rPr lang="zh-CN" altLang="en-US" dirty="0"/>
              <a:t>一般用于</a:t>
            </a:r>
            <a:r>
              <a:rPr lang="en-US" dirty="0"/>
              <a:t>business analytics and billing</a:t>
            </a:r>
            <a:endParaRPr lang="en-US" altLang="zh-CN" dirty="0"/>
          </a:p>
        </p:txBody>
      </p:sp>
      <p:pic>
        <p:nvPicPr>
          <p:cNvPr id="5" name="Picture 4">
            <a:extLst>
              <a:ext uri="{FF2B5EF4-FFF2-40B4-BE49-F238E27FC236}">
                <a16:creationId xmlns:a16="http://schemas.microsoft.com/office/drawing/2014/main" id="{491D500C-9666-4CFE-972D-AE1897636314}"/>
              </a:ext>
            </a:extLst>
          </p:cNvPr>
          <p:cNvPicPr>
            <a:picLocks noChangeAspect="1"/>
          </p:cNvPicPr>
          <p:nvPr/>
        </p:nvPicPr>
        <p:blipFill>
          <a:blip r:embed="rId2"/>
          <a:stretch>
            <a:fillRect/>
          </a:stretch>
        </p:blipFill>
        <p:spPr>
          <a:xfrm>
            <a:off x="6230451" y="0"/>
            <a:ext cx="5961550" cy="2968441"/>
          </a:xfrm>
          <a:prstGeom prst="rect">
            <a:avLst/>
          </a:prstGeom>
        </p:spPr>
      </p:pic>
      <p:pic>
        <p:nvPicPr>
          <p:cNvPr id="6" name="Picture 5">
            <a:extLst>
              <a:ext uri="{FF2B5EF4-FFF2-40B4-BE49-F238E27FC236}">
                <a16:creationId xmlns:a16="http://schemas.microsoft.com/office/drawing/2014/main" id="{923FDDC4-2C54-43BD-AD18-4C472D3D3660}"/>
              </a:ext>
            </a:extLst>
          </p:cNvPr>
          <p:cNvPicPr>
            <a:picLocks noChangeAspect="1"/>
          </p:cNvPicPr>
          <p:nvPr/>
        </p:nvPicPr>
        <p:blipFill>
          <a:blip r:embed="rId3"/>
          <a:stretch>
            <a:fillRect/>
          </a:stretch>
        </p:blipFill>
        <p:spPr>
          <a:xfrm>
            <a:off x="7071360" y="3429000"/>
            <a:ext cx="5120640" cy="2681471"/>
          </a:xfrm>
          <a:prstGeom prst="rect">
            <a:avLst/>
          </a:prstGeom>
        </p:spPr>
      </p:pic>
    </p:spTree>
    <p:extLst>
      <p:ext uri="{BB962C8B-B14F-4D97-AF65-F5344CB8AC3E}">
        <p14:creationId xmlns:p14="http://schemas.microsoft.com/office/powerpoint/2010/main" val="194838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45236-E1E8-4A1F-A756-B37625FD6314}"/>
              </a:ext>
            </a:extLst>
          </p:cNvPr>
          <p:cNvSpPr txBox="1"/>
          <p:nvPr/>
        </p:nvSpPr>
        <p:spPr>
          <a:xfrm>
            <a:off x="0" y="0"/>
            <a:ext cx="7227941" cy="5078313"/>
          </a:xfrm>
          <a:prstGeom prst="rect">
            <a:avLst/>
          </a:prstGeom>
          <a:noFill/>
        </p:spPr>
        <p:txBody>
          <a:bodyPr wrap="none" rtlCol="0">
            <a:spAutoFit/>
          </a:bodyPr>
          <a:lstStyle/>
          <a:p>
            <a:r>
              <a:rPr lang="en-US" dirty="0"/>
              <a:t>Cloud Source Repository:</a:t>
            </a:r>
          </a:p>
          <a:p>
            <a:pPr marL="285750" indent="-285750">
              <a:buFont typeface="Arial" panose="020B0604020202020204" pitchFamily="34" charset="0"/>
              <a:buChar char="•"/>
            </a:pPr>
            <a:r>
              <a:rPr lang="en-US" dirty="0"/>
              <a:t>Customers no need to maintain git instance themselves</a:t>
            </a:r>
          </a:p>
          <a:p>
            <a:pPr marL="285750" indent="-285750">
              <a:buFont typeface="Arial" panose="020B0604020202020204" pitchFamily="34" charset="0"/>
              <a:buChar char="•"/>
            </a:pPr>
            <a:r>
              <a:rPr lang="en-US" dirty="0"/>
              <a:t>Is a cloud version of Git;</a:t>
            </a:r>
            <a:r>
              <a:rPr lang="zh-CN" altLang="en-US" dirty="0"/>
              <a:t> </a:t>
            </a:r>
            <a:r>
              <a:rPr lang="en-US" altLang="zh-CN" dirty="0"/>
              <a:t>can</a:t>
            </a:r>
            <a:r>
              <a:rPr lang="zh-CN" altLang="en-US" dirty="0"/>
              <a:t> </a:t>
            </a:r>
            <a:r>
              <a:rPr lang="en-US" altLang="zh-CN" dirty="0"/>
              <a:t>be</a:t>
            </a:r>
            <a:r>
              <a:rPr lang="zh-CN" altLang="en-US" dirty="0"/>
              <a:t> </a:t>
            </a:r>
            <a:r>
              <a:rPr lang="en-US" altLang="zh-CN" dirty="0"/>
              <a:t>managed by IAM</a:t>
            </a:r>
            <a:endParaRPr lang="en-US" dirty="0"/>
          </a:p>
          <a:p>
            <a:pPr marL="285750" indent="-285750">
              <a:buFont typeface="Arial" panose="020B0604020202020204" pitchFamily="34" charset="0"/>
              <a:buChar char="•"/>
            </a:pPr>
            <a:endParaRPr lang="en-US" dirty="0"/>
          </a:p>
          <a:p>
            <a:r>
              <a:rPr lang="en-US" dirty="0"/>
              <a:t>Cloud Function:</a:t>
            </a:r>
          </a:p>
          <a:p>
            <a:pPr marL="285750" indent="-285750">
              <a:buFont typeface="Arial" panose="020B0604020202020204" pitchFamily="34" charset="0"/>
              <a:buChar char="•"/>
            </a:pPr>
            <a:r>
              <a:rPr lang="en-US" dirty="0"/>
              <a:t>Is a </a:t>
            </a:r>
            <a:r>
              <a:rPr lang="en-US" dirty="0" err="1"/>
              <a:t>javascript</a:t>
            </a:r>
            <a:r>
              <a:rPr lang="en-US" dirty="0"/>
              <a:t> that respond to events without a server or runtime</a:t>
            </a:r>
          </a:p>
          <a:p>
            <a:pPr marL="285750" indent="-285750">
              <a:buFont typeface="Arial" panose="020B0604020202020204" pitchFamily="34" charset="0"/>
              <a:buChar char="•"/>
            </a:pPr>
            <a:r>
              <a:rPr lang="en-US" dirty="0"/>
              <a:t>Define events as triggers; then attach </a:t>
            </a:r>
            <a:r>
              <a:rPr lang="en-US" dirty="0" err="1"/>
              <a:t>javascripts</a:t>
            </a:r>
            <a:r>
              <a:rPr lang="en-US" dirty="0"/>
              <a:t> to those triggers</a:t>
            </a:r>
          </a:p>
          <a:p>
            <a:pPr marL="285750" indent="-285750">
              <a:buFont typeface="Arial" panose="020B0604020202020204" pitchFamily="34" charset="0"/>
              <a:buChar char="•"/>
            </a:pPr>
            <a:r>
              <a:rPr lang="en-US" dirty="0"/>
              <a:t>Trigger example: some new image is uploaded</a:t>
            </a:r>
          </a:p>
          <a:p>
            <a:pPr marL="285750" indent="-285750">
              <a:buFont typeface="Arial" panose="020B0604020202020204" pitchFamily="34" charset="0"/>
              <a:buChar char="•"/>
            </a:pPr>
            <a:endParaRPr lang="en-US" dirty="0"/>
          </a:p>
          <a:p>
            <a:r>
              <a:rPr lang="en-US" dirty="0"/>
              <a:t>Deployment Manager:</a:t>
            </a:r>
          </a:p>
          <a:p>
            <a:pPr marL="285750" indent="-285750">
              <a:buFont typeface="Arial" panose="020B0604020202020204" pitchFamily="34" charset="0"/>
              <a:buChar char="•"/>
            </a:pPr>
            <a:r>
              <a:rPr lang="en-US" dirty="0"/>
              <a:t>needs a template to define what the environment should look like</a:t>
            </a:r>
          </a:p>
          <a:p>
            <a:pPr marL="285750" indent="-285750">
              <a:buFont typeface="Arial" panose="020B0604020202020204" pitchFamily="34" charset="0"/>
              <a:buChar char="•"/>
            </a:pPr>
            <a:r>
              <a:rPr lang="en-US" dirty="0"/>
              <a:t>Is an infrastructure management system for GCP resources.</a:t>
            </a:r>
          </a:p>
          <a:p>
            <a:pPr marL="285750" indent="-285750">
              <a:buFont typeface="Arial" panose="020B0604020202020204" pitchFamily="34" charset="0"/>
              <a:buChar char="•"/>
            </a:pPr>
            <a:endParaRPr lang="en-US" dirty="0"/>
          </a:p>
          <a:p>
            <a:r>
              <a:rPr lang="en-US" dirty="0" err="1"/>
              <a:t>Stackdriver</a:t>
            </a:r>
            <a:r>
              <a:rPr lang="en-US" dirty="0"/>
              <a:t>:</a:t>
            </a:r>
          </a:p>
          <a:p>
            <a:pPr marL="285750" indent="-285750">
              <a:buFont typeface="Arial" panose="020B0604020202020204" pitchFamily="34" charset="0"/>
              <a:buChar char="•"/>
            </a:pPr>
            <a:r>
              <a:rPr lang="en-US" dirty="0"/>
              <a:t>Is a tool for monitoring, logging and diagnostics.</a:t>
            </a:r>
          </a:p>
          <a:p>
            <a:pPr marL="285750" indent="-285750">
              <a:buFont typeface="Arial" panose="020B0604020202020204" pitchFamily="34" charset="0"/>
              <a:buChar char="•"/>
            </a:pPr>
            <a:r>
              <a:rPr lang="en-US" dirty="0"/>
              <a:t>Core components: monitoring, logging, trace, error reporting, debugger.</a:t>
            </a:r>
          </a:p>
          <a:p>
            <a:pPr marL="285750" indent="-285750">
              <a:buFont typeface="Arial" panose="020B0604020202020204" pitchFamily="34" charset="0"/>
              <a:buChar char="•"/>
            </a:pPr>
            <a:r>
              <a:rPr lang="zh-CN" altLang="en-US" dirty="0"/>
              <a:t>似乎是第三方</a:t>
            </a:r>
            <a:r>
              <a:rPr lang="en-US" altLang="zh-CN" dirty="0"/>
              <a:t>app</a:t>
            </a:r>
            <a:r>
              <a:rPr lang="zh-CN" altLang="en-US" dirty="0"/>
              <a:t>，也可以监视</a:t>
            </a:r>
            <a:r>
              <a:rPr lang="en-US" altLang="zh-CN" dirty="0"/>
              <a:t>AWS cloud</a:t>
            </a:r>
          </a:p>
          <a:p>
            <a:pPr marL="285750" indent="-285750">
              <a:buFont typeface="Arial" panose="020B0604020202020204" pitchFamily="34" charset="0"/>
              <a:buChar char="•"/>
            </a:pPr>
            <a:r>
              <a:rPr lang="en-US" dirty="0"/>
              <a:t>Logging</a:t>
            </a:r>
            <a:r>
              <a:rPr lang="zh-CN" altLang="en-US" dirty="0"/>
              <a:t>机能允许用户</a:t>
            </a:r>
            <a:r>
              <a:rPr lang="en-US" altLang="zh-CN" dirty="0"/>
              <a:t>define metrics on logs</a:t>
            </a:r>
            <a:endParaRPr lang="en-US" dirty="0"/>
          </a:p>
        </p:txBody>
      </p:sp>
      <p:pic>
        <p:nvPicPr>
          <p:cNvPr id="3" name="Picture 2">
            <a:extLst>
              <a:ext uri="{FF2B5EF4-FFF2-40B4-BE49-F238E27FC236}">
                <a16:creationId xmlns:a16="http://schemas.microsoft.com/office/drawing/2014/main" id="{D40A85D7-C3C7-4C31-8C39-E3624D5B9E64}"/>
              </a:ext>
            </a:extLst>
          </p:cNvPr>
          <p:cNvPicPr>
            <a:picLocks noChangeAspect="1"/>
          </p:cNvPicPr>
          <p:nvPr/>
        </p:nvPicPr>
        <p:blipFill>
          <a:blip r:embed="rId2"/>
          <a:stretch>
            <a:fillRect/>
          </a:stretch>
        </p:blipFill>
        <p:spPr>
          <a:xfrm>
            <a:off x="7515225" y="0"/>
            <a:ext cx="4676775" cy="2847975"/>
          </a:xfrm>
          <a:prstGeom prst="rect">
            <a:avLst/>
          </a:prstGeom>
        </p:spPr>
      </p:pic>
      <p:pic>
        <p:nvPicPr>
          <p:cNvPr id="4" name="Picture 3">
            <a:extLst>
              <a:ext uri="{FF2B5EF4-FFF2-40B4-BE49-F238E27FC236}">
                <a16:creationId xmlns:a16="http://schemas.microsoft.com/office/drawing/2014/main" id="{9E2CDCE8-D19E-44FA-80C5-92FB74B74E9D}"/>
              </a:ext>
            </a:extLst>
          </p:cNvPr>
          <p:cNvPicPr>
            <a:picLocks noChangeAspect="1"/>
          </p:cNvPicPr>
          <p:nvPr/>
        </p:nvPicPr>
        <p:blipFill>
          <a:blip r:embed="rId3"/>
          <a:stretch>
            <a:fillRect/>
          </a:stretch>
        </p:blipFill>
        <p:spPr>
          <a:xfrm>
            <a:off x="0" y="5409973"/>
            <a:ext cx="4781550" cy="2562225"/>
          </a:xfrm>
          <a:prstGeom prst="rect">
            <a:avLst/>
          </a:prstGeom>
        </p:spPr>
      </p:pic>
      <p:pic>
        <p:nvPicPr>
          <p:cNvPr id="5" name="Picture 4">
            <a:extLst>
              <a:ext uri="{FF2B5EF4-FFF2-40B4-BE49-F238E27FC236}">
                <a16:creationId xmlns:a16="http://schemas.microsoft.com/office/drawing/2014/main" id="{AE2F7987-D7AA-45C5-97DB-A8E27E481D4A}"/>
              </a:ext>
            </a:extLst>
          </p:cNvPr>
          <p:cNvPicPr>
            <a:picLocks noChangeAspect="1"/>
          </p:cNvPicPr>
          <p:nvPr/>
        </p:nvPicPr>
        <p:blipFill>
          <a:blip r:embed="rId4"/>
          <a:stretch>
            <a:fillRect/>
          </a:stretch>
        </p:blipFill>
        <p:spPr>
          <a:xfrm>
            <a:off x="4781550" y="5409973"/>
            <a:ext cx="5829300" cy="3028950"/>
          </a:xfrm>
          <a:prstGeom prst="rect">
            <a:avLst/>
          </a:prstGeom>
        </p:spPr>
      </p:pic>
      <p:sp>
        <p:nvSpPr>
          <p:cNvPr id="6" name="TextBox 5">
            <a:extLst>
              <a:ext uri="{FF2B5EF4-FFF2-40B4-BE49-F238E27FC236}">
                <a16:creationId xmlns:a16="http://schemas.microsoft.com/office/drawing/2014/main" id="{FFB98D2C-8FDA-453F-B5E2-DA5DC60E9D5C}"/>
              </a:ext>
            </a:extLst>
          </p:cNvPr>
          <p:cNvSpPr txBox="1"/>
          <p:nvPr/>
        </p:nvSpPr>
        <p:spPr>
          <a:xfrm>
            <a:off x="0" y="5159826"/>
            <a:ext cx="8946232" cy="369332"/>
          </a:xfrm>
          <a:prstGeom prst="rect">
            <a:avLst/>
          </a:prstGeom>
          <a:noFill/>
        </p:spPr>
        <p:txBody>
          <a:bodyPr wrap="none" rtlCol="0">
            <a:spAutoFit/>
          </a:bodyPr>
          <a:lstStyle/>
          <a:p>
            <a:r>
              <a:rPr lang="en-US" dirty="0"/>
              <a:t>Project roles</a:t>
            </a:r>
            <a:r>
              <a:rPr lang="zh-CN" altLang="en-US" dirty="0"/>
              <a:t>是所有</a:t>
            </a:r>
            <a:r>
              <a:rPr lang="en-US" altLang="zh-CN" dirty="0"/>
              <a:t>GCP project</a:t>
            </a:r>
            <a:r>
              <a:rPr lang="ja-JP" altLang="en-US" dirty="0"/>
              <a:t>共通的，</a:t>
            </a:r>
            <a:r>
              <a:rPr lang="en-US" altLang="ja-JP" dirty="0"/>
              <a:t>Product-specific role</a:t>
            </a:r>
            <a:r>
              <a:rPr lang="ja-JP" altLang="en-US" dirty="0"/>
              <a:t>是根据用的</a:t>
            </a:r>
            <a:r>
              <a:rPr lang="en-US" altLang="ja-JP" dirty="0"/>
              <a:t>GCP service</a:t>
            </a:r>
            <a:r>
              <a:rPr lang="ja-JP" altLang="en-US" dirty="0"/>
              <a:t>而定的</a:t>
            </a:r>
            <a:endParaRPr lang="en-US" dirty="0"/>
          </a:p>
        </p:txBody>
      </p:sp>
    </p:spTree>
    <p:extLst>
      <p:ext uri="{BB962C8B-B14F-4D97-AF65-F5344CB8AC3E}">
        <p14:creationId xmlns:p14="http://schemas.microsoft.com/office/powerpoint/2010/main" val="26976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AFA75-8E4E-4FC6-8E97-8FFF90281151}"/>
              </a:ext>
            </a:extLst>
          </p:cNvPr>
          <p:cNvPicPr>
            <a:picLocks noChangeAspect="1"/>
          </p:cNvPicPr>
          <p:nvPr/>
        </p:nvPicPr>
        <p:blipFill>
          <a:blip r:embed="rId2"/>
          <a:stretch>
            <a:fillRect/>
          </a:stretch>
        </p:blipFill>
        <p:spPr>
          <a:xfrm>
            <a:off x="0" y="0"/>
            <a:ext cx="6010275" cy="3152775"/>
          </a:xfrm>
          <a:prstGeom prst="rect">
            <a:avLst/>
          </a:prstGeom>
        </p:spPr>
      </p:pic>
      <p:sp>
        <p:nvSpPr>
          <p:cNvPr id="2" name="TextBox 1">
            <a:extLst>
              <a:ext uri="{FF2B5EF4-FFF2-40B4-BE49-F238E27FC236}">
                <a16:creationId xmlns:a16="http://schemas.microsoft.com/office/drawing/2014/main" id="{1219B248-0D67-4E23-9FF3-21A1AAD98AB2}"/>
              </a:ext>
            </a:extLst>
          </p:cNvPr>
          <p:cNvSpPr txBox="1"/>
          <p:nvPr/>
        </p:nvSpPr>
        <p:spPr>
          <a:xfrm>
            <a:off x="0" y="3429000"/>
            <a:ext cx="60102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Apache Hadoop </a:t>
            </a:r>
          </a:p>
          <a:p>
            <a:pPr marL="742950" lvl="1" indent="-285750">
              <a:buFont typeface="Arial" panose="020B0604020202020204" pitchFamily="34" charset="0"/>
              <a:buChar char="•"/>
            </a:pPr>
            <a:r>
              <a:rPr lang="en-US" dirty="0"/>
              <a:t>Based on MapReduce programming model</a:t>
            </a:r>
          </a:p>
          <a:p>
            <a:pPr marL="285750" indent="-285750">
              <a:buFont typeface="Arial" panose="020B0604020202020204" pitchFamily="34" charset="0"/>
              <a:buChar char="•"/>
            </a:pPr>
            <a:r>
              <a:rPr lang="en-US" dirty="0" err="1"/>
              <a:t>Dataproc</a:t>
            </a:r>
            <a:endParaRPr lang="en-US" dirty="0"/>
          </a:p>
          <a:p>
            <a:pPr marL="742950" lvl="1" indent="-285750">
              <a:buFont typeface="Arial" panose="020B0604020202020204" pitchFamily="34" charset="0"/>
              <a:buChar char="•"/>
            </a:pPr>
            <a:r>
              <a:rPr lang="en-US" dirty="0"/>
              <a:t>Is a way to ran Hadoop, Spark, Hive and Pig on GCP</a:t>
            </a:r>
          </a:p>
          <a:p>
            <a:pPr marL="742950" lvl="1" indent="-285750">
              <a:buFont typeface="Arial" panose="020B0604020202020204" pitchFamily="34" charset="0"/>
              <a:buChar char="•"/>
            </a:pPr>
            <a:r>
              <a:rPr lang="en-US" dirty="0"/>
              <a:t>Charged by minutes</a:t>
            </a:r>
          </a:p>
          <a:p>
            <a:pPr marL="742950" lvl="1" indent="-285750">
              <a:buFont typeface="Arial" panose="020B0604020202020204" pitchFamily="34" charset="0"/>
              <a:buChar char="•"/>
            </a:pPr>
            <a:r>
              <a:rPr lang="en-US" dirty="0"/>
              <a:t>Next step is to use </a:t>
            </a:r>
            <a:r>
              <a:rPr lang="en-US" dirty="0" err="1"/>
              <a:t>Mlib</a:t>
            </a:r>
            <a:r>
              <a:rPr lang="en-US" dirty="0"/>
              <a:t> (apache machine learning lib)</a:t>
            </a:r>
          </a:p>
          <a:p>
            <a:pPr marL="285750" indent="-285750">
              <a:buFont typeface="Arial" panose="020B0604020202020204" pitchFamily="34" charset="0"/>
              <a:buChar char="•"/>
            </a:pPr>
            <a:r>
              <a:rPr lang="en-US" dirty="0"/>
              <a:t>Dataflow</a:t>
            </a:r>
          </a:p>
          <a:p>
            <a:pPr marL="742950" lvl="1" indent="-285750">
              <a:buFont typeface="Arial" panose="020B0604020202020204" pitchFamily="34" charset="0"/>
              <a:buChar char="•"/>
            </a:pPr>
            <a:r>
              <a:rPr lang="en-US" dirty="0"/>
              <a:t> data shows up in real time or it's of unpredictable size or rate</a:t>
            </a:r>
          </a:p>
          <a:p>
            <a:pPr marL="742950" lvl="1" indent="-285750">
              <a:buFont typeface="Arial" panose="020B0604020202020204" pitchFamily="34" charset="0"/>
              <a:buChar char="•"/>
            </a:pPr>
            <a:r>
              <a:rPr lang="en-US" dirty="0"/>
              <a:t>Use pipeline</a:t>
            </a:r>
          </a:p>
        </p:txBody>
      </p:sp>
      <p:sp>
        <p:nvSpPr>
          <p:cNvPr id="5" name="TextBox 4">
            <a:extLst>
              <a:ext uri="{FF2B5EF4-FFF2-40B4-BE49-F238E27FC236}">
                <a16:creationId xmlns:a16="http://schemas.microsoft.com/office/drawing/2014/main" id="{03D393D3-ABF0-437E-B3A6-015B2E54114E}"/>
              </a:ext>
            </a:extLst>
          </p:cNvPr>
          <p:cNvSpPr txBox="1"/>
          <p:nvPr/>
        </p:nvSpPr>
        <p:spPr>
          <a:xfrm>
            <a:off x="6010275" y="0"/>
            <a:ext cx="6010275"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BigQuery</a:t>
            </a:r>
            <a:endParaRPr lang="en-US" dirty="0"/>
          </a:p>
          <a:p>
            <a:pPr marL="742950" lvl="1" indent="-285750">
              <a:buFont typeface="Arial" panose="020B0604020202020204" pitchFamily="34" charset="0"/>
              <a:buChar char="•"/>
            </a:pPr>
            <a:r>
              <a:rPr lang="en-US" dirty="0"/>
              <a:t>Used for SQL queries on a massive dataset</a:t>
            </a:r>
          </a:p>
          <a:p>
            <a:pPr marL="742950" lvl="1" indent="-285750">
              <a:buFont typeface="Arial" panose="020B0604020202020204" pitchFamily="34" charset="0"/>
              <a:buChar char="•"/>
            </a:pPr>
            <a:r>
              <a:rPr lang="en-US" dirty="0"/>
              <a:t>can take in a .csv and do </a:t>
            </a:r>
            <a:r>
              <a:rPr lang="en-US"/>
              <a:t>query using SQL</a:t>
            </a:r>
            <a:endParaRPr lang="en-US" dirty="0"/>
          </a:p>
          <a:p>
            <a:pPr marL="285750" indent="-285750">
              <a:buFont typeface="Arial" panose="020B0604020202020204" pitchFamily="34" charset="0"/>
              <a:buChar char="•"/>
            </a:pPr>
            <a:r>
              <a:rPr lang="en-US" dirty="0"/>
              <a:t>Cloud Pub/Sub</a:t>
            </a:r>
          </a:p>
          <a:p>
            <a:pPr marL="742950" lvl="1" indent="-285750">
              <a:buFont typeface="Arial" panose="020B0604020202020204" pitchFamily="34" charset="0"/>
              <a:buChar char="•"/>
            </a:pPr>
            <a:r>
              <a:rPr lang="en-US" dirty="0"/>
              <a:t>Is a messaging service</a:t>
            </a:r>
          </a:p>
          <a:p>
            <a:pPr marL="742950" lvl="1" indent="-285750">
              <a:buFont typeface="Arial" panose="020B0604020202020204" pitchFamily="34" charset="0"/>
              <a:buChar char="•"/>
            </a:pPr>
            <a:r>
              <a:rPr lang="en-US" dirty="0"/>
              <a:t>Publisher/subscriber model</a:t>
            </a:r>
          </a:p>
          <a:p>
            <a:pPr marL="742950" lvl="1" indent="-285750">
              <a:buFont typeface="Arial" panose="020B0604020202020204" pitchFamily="34" charset="0"/>
              <a:buChar char="•"/>
            </a:pPr>
            <a:r>
              <a:rPr lang="en-US" dirty="0"/>
              <a:t>Good for Internet of Things app</a:t>
            </a:r>
          </a:p>
          <a:p>
            <a:pPr marL="742950" lvl="1" indent="-285750">
              <a:buFont typeface="Arial" panose="020B0604020202020204" pitchFamily="34" charset="0"/>
              <a:buChar char="•"/>
            </a:pPr>
            <a:r>
              <a:rPr lang="zh-CN" altLang="en-US" dirty="0"/>
              <a:t>和</a:t>
            </a:r>
            <a:r>
              <a:rPr lang="en-US" altLang="zh-CN" dirty="0"/>
              <a:t>bucket</a:t>
            </a:r>
            <a:r>
              <a:rPr lang="ja-JP" altLang="en-US" dirty="0"/>
              <a:t>连用，当新</a:t>
            </a:r>
            <a:r>
              <a:rPr lang="en-US" altLang="ja-JP" dirty="0"/>
              <a:t>item</a:t>
            </a:r>
            <a:r>
              <a:rPr lang="ja-JP" altLang="en-US" dirty="0"/>
              <a:t>加入到</a:t>
            </a:r>
            <a:r>
              <a:rPr lang="en-US" altLang="ja-JP" dirty="0"/>
              <a:t>bucket</a:t>
            </a:r>
            <a:r>
              <a:rPr lang="ja-JP" altLang="en-US" dirty="0"/>
              <a:t>的时候，自动通知</a:t>
            </a:r>
            <a:r>
              <a:rPr lang="en-US" altLang="ja-JP" dirty="0"/>
              <a:t>app</a:t>
            </a:r>
            <a:endParaRPr lang="en-US" dirty="0"/>
          </a:p>
          <a:p>
            <a:pPr marL="285750" indent="-285750">
              <a:buFont typeface="Arial" panose="020B0604020202020204" pitchFamily="34" charset="0"/>
              <a:buChar char="•"/>
            </a:pPr>
            <a:r>
              <a:rPr lang="en-US" dirty="0"/>
              <a:t>Cloud </a:t>
            </a:r>
            <a:r>
              <a:rPr lang="en-US" dirty="0" err="1"/>
              <a:t>Datalab</a:t>
            </a:r>
            <a:endParaRPr lang="en-US" dirty="0"/>
          </a:p>
          <a:p>
            <a:pPr marL="742950" lvl="1" indent="-285750">
              <a:buFont typeface="Arial" panose="020B0604020202020204" pitchFamily="34" charset="0"/>
              <a:buChar char="•"/>
            </a:pPr>
            <a:r>
              <a:rPr lang="en-US" dirty="0"/>
              <a:t>Aka. Python Jupiter web notebook</a:t>
            </a:r>
          </a:p>
        </p:txBody>
      </p:sp>
    </p:spTree>
    <p:extLst>
      <p:ext uri="{BB962C8B-B14F-4D97-AF65-F5344CB8AC3E}">
        <p14:creationId xmlns:p14="http://schemas.microsoft.com/office/powerpoint/2010/main" val="266289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7130</TotalTime>
  <Words>3285</Words>
  <Application>Microsoft Office PowerPoint</Application>
  <PresentationFormat>Widescreen</PresentationFormat>
  <Paragraphs>287</Paragraphs>
  <Slides>33</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33</vt:i4>
      </vt:variant>
    </vt:vector>
  </HeadingPairs>
  <TitlesOfParts>
    <vt:vector size="40" baseType="lpstr">
      <vt:lpstr>等线</vt:lpstr>
      <vt:lpstr>Roboto</vt:lpstr>
      <vt:lpstr>游ゴシック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Feiyu CHEN</dc:creator>
  <cp:lastModifiedBy>Feiyu CHEN</cp:lastModifiedBy>
  <cp:revision>244</cp:revision>
  <dcterms:created xsi:type="dcterms:W3CDTF">2018-04-21T23:48:16Z</dcterms:created>
  <dcterms:modified xsi:type="dcterms:W3CDTF">2018-08-19T12:33:09Z</dcterms:modified>
</cp:coreProperties>
</file>